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68"/>
  </p:notesMasterIdLst>
  <p:handoutMasterIdLst>
    <p:handoutMasterId r:id="rId69"/>
  </p:handoutMasterIdLst>
  <p:sldIdLst>
    <p:sldId id="353" r:id="rId2"/>
    <p:sldId id="354" r:id="rId3"/>
    <p:sldId id="355" r:id="rId4"/>
    <p:sldId id="356" r:id="rId5"/>
    <p:sldId id="305" r:id="rId6"/>
    <p:sldId id="299" r:id="rId7"/>
    <p:sldId id="283" r:id="rId8"/>
    <p:sldId id="284" r:id="rId9"/>
    <p:sldId id="285" r:id="rId10"/>
    <p:sldId id="286" r:id="rId11"/>
    <p:sldId id="287" r:id="rId12"/>
    <p:sldId id="288" r:id="rId13"/>
    <p:sldId id="289" r:id="rId14"/>
    <p:sldId id="293" r:id="rId15"/>
    <p:sldId id="295" r:id="rId16"/>
    <p:sldId id="296" r:id="rId17"/>
    <p:sldId id="301" r:id="rId18"/>
    <p:sldId id="337" r:id="rId19"/>
    <p:sldId id="338" r:id="rId20"/>
    <p:sldId id="339" r:id="rId21"/>
    <p:sldId id="340" r:id="rId22"/>
    <p:sldId id="262" r:id="rId23"/>
    <p:sldId id="263" r:id="rId24"/>
    <p:sldId id="264" r:id="rId25"/>
    <p:sldId id="341" r:id="rId26"/>
    <p:sldId id="342" r:id="rId27"/>
    <p:sldId id="343" r:id="rId28"/>
    <p:sldId id="344" r:id="rId29"/>
    <p:sldId id="345" r:id="rId30"/>
    <p:sldId id="346" r:id="rId31"/>
    <p:sldId id="348" r:id="rId32"/>
    <p:sldId id="349" r:id="rId33"/>
    <p:sldId id="350" r:id="rId34"/>
    <p:sldId id="351" r:id="rId35"/>
    <p:sldId id="352" r:id="rId36"/>
    <p:sldId id="317" r:id="rId37"/>
    <p:sldId id="307" r:id="rId38"/>
    <p:sldId id="308" r:id="rId39"/>
    <p:sldId id="309" r:id="rId40"/>
    <p:sldId id="311" r:id="rId41"/>
    <p:sldId id="312" r:id="rId42"/>
    <p:sldId id="313" r:id="rId43"/>
    <p:sldId id="314" r:id="rId44"/>
    <p:sldId id="315" r:id="rId45"/>
    <p:sldId id="336" r:id="rId46"/>
    <p:sldId id="335" r:id="rId47"/>
    <p:sldId id="318" r:id="rId48"/>
    <p:sldId id="332" r:id="rId49"/>
    <p:sldId id="322" r:id="rId50"/>
    <p:sldId id="323" r:id="rId51"/>
    <p:sldId id="324" r:id="rId52"/>
    <p:sldId id="325" r:id="rId53"/>
    <p:sldId id="326" r:id="rId54"/>
    <p:sldId id="327" r:id="rId55"/>
    <p:sldId id="328" r:id="rId56"/>
    <p:sldId id="329" r:id="rId57"/>
    <p:sldId id="330" r:id="rId58"/>
    <p:sldId id="331" r:id="rId59"/>
    <p:sldId id="333" r:id="rId60"/>
    <p:sldId id="256" r:id="rId61"/>
    <p:sldId id="257" r:id="rId62"/>
    <p:sldId id="258" r:id="rId63"/>
    <p:sldId id="259" r:id="rId64"/>
    <p:sldId id="260" r:id="rId65"/>
    <p:sldId id="261" r:id="rId66"/>
    <p:sldId id="334"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7" autoAdjust="0"/>
    <p:restoredTop sz="93094" autoAdjust="0"/>
  </p:normalViewPr>
  <p:slideViewPr>
    <p:cSldViewPr snapToGrid="0">
      <p:cViewPr varScale="1">
        <p:scale>
          <a:sx n="66" d="100"/>
          <a:sy n="66" d="100"/>
        </p:scale>
        <p:origin x="612" y="60"/>
      </p:cViewPr>
      <p:guideLst>
        <p:guide orient="horz" pos="2160"/>
        <p:guide pos="3840"/>
      </p:guideLst>
    </p:cSldViewPr>
  </p:slideViewPr>
  <p:outlineViewPr>
    <p:cViewPr>
      <p:scale>
        <a:sx n="33" d="100"/>
        <a:sy n="33" d="100"/>
      </p:scale>
      <p:origin x="48" y="3684"/>
    </p:cViewPr>
  </p:outlineViewPr>
  <p:notesTextViewPr>
    <p:cViewPr>
      <p:scale>
        <a:sx n="1" d="1"/>
        <a:sy n="1" d="1"/>
      </p:scale>
      <p:origin x="0" y="0"/>
    </p:cViewPr>
  </p:notesTextViewPr>
  <p:sorterViewPr>
    <p:cViewPr>
      <p:scale>
        <a:sx n="80" d="100"/>
        <a:sy n="80" d="100"/>
      </p:scale>
      <p:origin x="0" y="58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D7CDE73-9447-419E-B4BD-B659C887BA94}" type="datetimeFigureOut">
              <a:rPr lang="en-US" smtClean="0"/>
              <a:t>7/29/2016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B0AA3A-2F2D-4747-912C-F0B5B0A87CEF}" type="slidenum">
              <a:rPr lang="en-US" smtClean="0"/>
              <a:t>‹#›</a:t>
            </a:fld>
            <a:endParaRPr lang="en-US" dirty="0"/>
          </a:p>
        </p:txBody>
      </p:sp>
    </p:spTree>
    <p:extLst>
      <p:ext uri="{BB962C8B-B14F-4D97-AF65-F5344CB8AC3E}">
        <p14:creationId xmlns:p14="http://schemas.microsoft.com/office/powerpoint/2010/main" val="1403618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458CACC-12BD-433F-80B2-EA685DCED6BB}" type="datetimeFigureOut">
              <a:rPr lang="en-US" smtClean="0"/>
              <a:t>7/29/2016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5B5BB51-A92F-492D-BAED-C6AA89AD1EFF}" type="slidenum">
              <a:rPr lang="en-US" smtClean="0"/>
              <a:t>‹#›</a:t>
            </a:fld>
            <a:endParaRPr lang="en-US" dirty="0"/>
          </a:p>
        </p:txBody>
      </p:sp>
    </p:spTree>
    <p:extLst>
      <p:ext uri="{BB962C8B-B14F-4D97-AF65-F5344CB8AC3E}">
        <p14:creationId xmlns:p14="http://schemas.microsoft.com/office/powerpoint/2010/main" val="381922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5BB51-A92F-492D-BAED-C6AA89AD1EFF}" type="slidenum">
              <a:rPr lang="en-US" smtClean="0"/>
              <a:t>1</a:t>
            </a:fld>
            <a:endParaRPr lang="en-US" dirty="0"/>
          </a:p>
        </p:txBody>
      </p:sp>
    </p:spTree>
    <p:extLst>
      <p:ext uri="{BB962C8B-B14F-4D97-AF65-F5344CB8AC3E}">
        <p14:creationId xmlns:p14="http://schemas.microsoft.com/office/powerpoint/2010/main" val="412145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C3A-BE73-4F90-A8B4-2BC378E87A8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49432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A750AC4B-AF03-4290-B0DC-5DBA414AC29F}"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59821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defRPr>
            </a:lvl1pPr>
            <a:lvl2pPr marL="757066" indent="-291179" eaLnBrk="0" hangingPunct="0">
              <a:defRPr>
                <a:solidFill>
                  <a:schemeClr val="tx1"/>
                </a:solidFill>
                <a:latin typeface="Century Gothic" panose="020B0502020202020204" pitchFamily="34" charset="0"/>
              </a:defRPr>
            </a:lvl2pPr>
            <a:lvl3pPr marL="1164717" indent="-232943" eaLnBrk="0" hangingPunct="0">
              <a:defRPr>
                <a:solidFill>
                  <a:schemeClr val="tx1"/>
                </a:solidFill>
                <a:latin typeface="Century Gothic" panose="020B0502020202020204" pitchFamily="34" charset="0"/>
              </a:defRPr>
            </a:lvl3pPr>
            <a:lvl4pPr marL="1630604" indent="-232943" eaLnBrk="0" hangingPunct="0">
              <a:defRPr>
                <a:solidFill>
                  <a:schemeClr val="tx1"/>
                </a:solidFill>
                <a:latin typeface="Century Gothic" panose="020B0502020202020204" pitchFamily="34" charset="0"/>
              </a:defRPr>
            </a:lvl4pPr>
            <a:lvl5pPr marL="2096491" indent="-232943" eaLnBrk="0" hangingPunct="0">
              <a:defRPr>
                <a:solidFill>
                  <a:schemeClr val="tx1"/>
                </a:solidFill>
                <a:latin typeface="Century Gothic" panose="020B0502020202020204" pitchFamily="34" charset="0"/>
              </a:defRPr>
            </a:lvl5pPr>
            <a:lvl6pPr marL="2562377" indent="-232943" eaLnBrk="0" fontAlgn="base" hangingPunct="0">
              <a:spcBef>
                <a:spcPct val="0"/>
              </a:spcBef>
              <a:spcAft>
                <a:spcPct val="0"/>
              </a:spcAft>
              <a:defRPr>
                <a:solidFill>
                  <a:schemeClr val="tx1"/>
                </a:solidFill>
                <a:latin typeface="Century Gothic" panose="020B0502020202020204" pitchFamily="34" charset="0"/>
              </a:defRPr>
            </a:lvl6pPr>
            <a:lvl7pPr marL="3028264" indent="-232943" eaLnBrk="0" fontAlgn="base" hangingPunct="0">
              <a:spcBef>
                <a:spcPct val="0"/>
              </a:spcBef>
              <a:spcAft>
                <a:spcPct val="0"/>
              </a:spcAft>
              <a:defRPr>
                <a:solidFill>
                  <a:schemeClr val="tx1"/>
                </a:solidFill>
                <a:latin typeface="Century Gothic" panose="020B0502020202020204" pitchFamily="34" charset="0"/>
              </a:defRPr>
            </a:lvl7pPr>
            <a:lvl8pPr marL="3494151" indent="-232943" eaLnBrk="0" fontAlgn="base" hangingPunct="0">
              <a:spcBef>
                <a:spcPct val="0"/>
              </a:spcBef>
              <a:spcAft>
                <a:spcPct val="0"/>
              </a:spcAft>
              <a:defRPr>
                <a:solidFill>
                  <a:schemeClr val="tx1"/>
                </a:solidFill>
                <a:latin typeface="Century Gothic" panose="020B0502020202020204" pitchFamily="34" charset="0"/>
              </a:defRPr>
            </a:lvl8pPr>
            <a:lvl9pPr marL="3960038" indent="-232943"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5496CE26-7AF4-4229-9F67-EBD5A409A75B}" type="slidenum">
              <a:rPr lang="en-US" altLang="en-US">
                <a:solidFill>
                  <a:prstClr val="black"/>
                </a:solidFill>
              </a:rPr>
              <a:pPr eaLnBrk="1" hangingPunct="1"/>
              <a:t>35</a:t>
            </a:fld>
            <a:endParaRPr lang="en-US" altLang="en-US" dirty="0">
              <a:solidFill>
                <a:prstClr val="black"/>
              </a:solidFill>
            </a:endParaRPr>
          </a:p>
        </p:txBody>
      </p:sp>
    </p:spTree>
    <p:extLst>
      <p:ext uri="{BB962C8B-B14F-4D97-AF65-F5344CB8AC3E}">
        <p14:creationId xmlns:p14="http://schemas.microsoft.com/office/powerpoint/2010/main" val="419316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37</a:t>
            </a:fld>
            <a:endParaRPr lang="en-US" dirty="0"/>
          </a:p>
        </p:txBody>
      </p:sp>
    </p:spTree>
    <p:extLst>
      <p:ext uri="{BB962C8B-B14F-4D97-AF65-F5344CB8AC3E}">
        <p14:creationId xmlns:p14="http://schemas.microsoft.com/office/powerpoint/2010/main" val="17407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5BB51-A92F-492D-BAED-C6AA89AD1EFF}" type="slidenum">
              <a:rPr lang="en-US" smtClean="0"/>
              <a:t>66</a:t>
            </a:fld>
            <a:endParaRPr lang="en-US" dirty="0"/>
          </a:p>
        </p:txBody>
      </p:sp>
    </p:spTree>
    <p:extLst>
      <p:ext uri="{BB962C8B-B14F-4D97-AF65-F5344CB8AC3E}">
        <p14:creationId xmlns:p14="http://schemas.microsoft.com/office/powerpoint/2010/main" val="229446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824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099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C3A-BE73-4F90-A8B4-2BC378E87A8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43353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6A2D23-69D9-4564-A5EE-E189F86FECB9}" type="slidenum">
              <a:rPr lang="en-US" altLang="en-US">
                <a:solidFill>
                  <a:prstClr val="black"/>
                </a:solidFill>
                <a:latin typeface="Century Gothic" panose="020B0502020202020204" pitchFamily="34" charset="0"/>
              </a:rPr>
              <a:pPr>
                <a:spcBef>
                  <a:spcPct val="0"/>
                </a:spcBef>
              </a:pPr>
              <a:t>28</a:t>
            </a:fld>
            <a:endParaRPr lang="en-US" alt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6190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9FEE52-1108-4923-80E6-703ED5CEBF4A}" type="slidenum">
              <a:rPr lang="en-US" altLang="en-US">
                <a:solidFill>
                  <a:prstClr val="black"/>
                </a:solidFill>
                <a:latin typeface="Century Gothic" panose="020B0502020202020204" pitchFamily="34" charset="0"/>
              </a:rPr>
              <a:pPr>
                <a:spcBef>
                  <a:spcPct val="0"/>
                </a:spcBef>
              </a:pPr>
              <a:t>29</a:t>
            </a:fld>
            <a:endParaRPr lang="en-US" alt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87769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65F54D-32B6-4917-8DE7-BB7504757278}" type="slidenum">
              <a:rPr lang="en-US" altLang="en-US">
                <a:solidFill>
                  <a:prstClr val="black"/>
                </a:solidFill>
                <a:latin typeface="Century Gothic" panose="020B0502020202020204" pitchFamily="34" charset="0"/>
              </a:rPr>
              <a:pPr>
                <a:spcBef>
                  <a:spcPct val="0"/>
                </a:spcBef>
              </a:pPr>
              <a:t>30</a:t>
            </a:fld>
            <a:endParaRPr lang="en-US" alt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2006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198730-4F64-4C3D-A141-7D254006A079}" type="slidenum">
              <a:rPr lang="en-US" altLang="en-US">
                <a:solidFill>
                  <a:prstClr val="black"/>
                </a:solidFill>
                <a:latin typeface="Century Gothic" panose="020B0502020202020204" pitchFamily="34" charset="0"/>
              </a:rPr>
              <a:pPr>
                <a:spcBef>
                  <a:spcPct val="0"/>
                </a:spcBef>
              </a:pPr>
              <a:t>31</a:t>
            </a:fld>
            <a:endParaRPr lang="en-US" alt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15490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Colleges report their award and enrollment data in November</a:t>
            </a:r>
          </a:p>
          <a:p>
            <a:endParaRPr lang="en-US" dirty="0" smtClean="0"/>
          </a:p>
          <a:p>
            <a:r>
              <a:rPr lang="en-US" dirty="0" smtClean="0"/>
              <a:t>CEPI</a:t>
            </a:r>
            <a:r>
              <a:rPr lang="en-US" baseline="0" dirty="0" smtClean="0"/>
              <a:t> encourages colleges to submit that data as soon as they can so that we be sure to have the most up to date information on their student population and outcomes</a:t>
            </a:r>
          </a:p>
          <a:p>
            <a:endParaRPr lang="en-US" dirty="0"/>
          </a:p>
        </p:txBody>
      </p:sp>
      <p:sp>
        <p:nvSpPr>
          <p:cNvPr id="4" name="Slide Number Placeholder 3"/>
          <p:cNvSpPr>
            <a:spLocks noGrp="1"/>
          </p:cNvSpPr>
          <p:nvPr>
            <p:ph type="sldNum" sz="quarter" idx="10"/>
          </p:nvPr>
        </p:nvSpPr>
        <p:spPr/>
        <p:txBody>
          <a:bodyPr/>
          <a:lstStyle/>
          <a:p>
            <a:fld id="{17CC4C3A-BE73-4F90-A8B4-2BC378E87A8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56080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3149600" y="1143000"/>
            <a:ext cx="7518400" cy="2438400"/>
          </a:xfrm>
        </p:spPr>
        <p:txBody>
          <a:bodyPr/>
          <a:lstStyle>
            <a:lvl1pPr>
              <a:defRPr sz="4400"/>
            </a:lvl1pPr>
          </a:lstStyle>
          <a:p>
            <a:pPr lvl="0"/>
            <a:r>
              <a:rPr lang="en-US" noProof="0" smtClean="0"/>
              <a:t>Click to edit Master title style</a:t>
            </a:r>
            <a:endParaRPr lang="en-US" noProof="0" dirty="0" smtClean="0"/>
          </a:p>
        </p:txBody>
      </p:sp>
      <p:sp>
        <p:nvSpPr>
          <p:cNvPr id="3105" name="Rectangle 33"/>
          <p:cNvSpPr>
            <a:spLocks noGrp="1" noChangeArrowheads="1"/>
          </p:cNvSpPr>
          <p:nvPr>
            <p:ph type="subTitle" sz="quarter" idx="1"/>
          </p:nvPr>
        </p:nvSpPr>
        <p:spPr>
          <a:xfrm>
            <a:off x="3556000" y="3886201"/>
            <a:ext cx="7112000" cy="1285875"/>
          </a:xfrm>
        </p:spPr>
        <p:txBody>
          <a:bodyPr/>
          <a:lstStyle>
            <a:lvl1pPr marL="0" indent="0">
              <a:buFont typeface="Wingdings" pitchFamily="2" charset="2"/>
              <a:buNone/>
              <a:defRPr sz="1800"/>
            </a:lvl1pPr>
          </a:lstStyle>
          <a:p>
            <a:pPr lvl="0"/>
            <a:r>
              <a:rPr lang="en-US" noProof="0" smtClean="0"/>
              <a:t>Click to edit Master subtitle style</a:t>
            </a:r>
            <a:endParaRPr lang="en-US" noProof="0" dirty="0" smtClean="0"/>
          </a:p>
        </p:txBody>
      </p:sp>
      <p:sp>
        <p:nvSpPr>
          <p:cNvPr id="3166" name="Rectangle 94"/>
          <p:cNvSpPr>
            <a:spLocks noGrp="1" noChangeArrowheads="1"/>
          </p:cNvSpPr>
          <p:nvPr>
            <p:ph type="dt" sz="quarter" idx="2"/>
          </p:nvPr>
        </p:nvSpPr>
        <p:spPr/>
        <p:txBody>
          <a:bodyPr/>
          <a:lstStyle>
            <a:lvl1pPr>
              <a:defRPr/>
            </a:lvl1pPr>
          </a:lstStyle>
          <a:p>
            <a:fld id="{10C8EC3A-B673-47B7-A9C7-7B12EA24BB70}" type="datetime1">
              <a:rPr lang="en-US" smtClean="0"/>
              <a:t>7/29/2016</a:t>
            </a:fld>
            <a:endParaRPr lang="en-US" dirty="0"/>
          </a:p>
        </p:txBody>
      </p:sp>
      <p:sp>
        <p:nvSpPr>
          <p:cNvPr id="3167" name="Rectangle 95"/>
          <p:cNvSpPr>
            <a:spLocks noGrp="1" noChangeArrowheads="1"/>
          </p:cNvSpPr>
          <p:nvPr>
            <p:ph type="ftr" sz="quarter" idx="3"/>
          </p:nvPr>
        </p:nvSpPr>
        <p:spPr/>
        <p:txBody>
          <a:bodyPr/>
          <a:lstStyle>
            <a:lvl1pPr>
              <a:defRPr/>
            </a:lvl1pPr>
          </a:lstStyle>
          <a:p>
            <a:endParaRPr lang="en-US" dirty="0"/>
          </a:p>
        </p:txBody>
      </p:sp>
      <p:sp>
        <p:nvSpPr>
          <p:cNvPr id="3168" name="Rectangle 96"/>
          <p:cNvSpPr>
            <a:spLocks noGrp="1" noChangeArrowheads="1"/>
          </p:cNvSpPr>
          <p:nvPr>
            <p:ph type="sldNum" sz="quarter" idx="4"/>
          </p:nvPr>
        </p:nvSpPr>
        <p:spPr/>
        <p:txBody>
          <a:bodyPr/>
          <a:lstStyle>
            <a:lvl1pPr>
              <a:defRPr/>
            </a:lvl1pPr>
          </a:lstStyle>
          <a:p>
            <a:fld id="{03CEC96A-4A6C-4E57-9106-B891AF93871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fld id="{A79659A2-5053-4DE1-97F3-9A44988EE157}" type="datetime1">
              <a:rPr lang="en-US" smtClean="0"/>
              <a:t>7/29/2016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30702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228600"/>
            <a:ext cx="2184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41600" y="228600"/>
            <a:ext cx="6350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fld id="{5D196E4B-F5DD-42CD-9752-E3D2F733AD2C}" type="datetime1">
              <a:rPr lang="en-US" smtClean="0"/>
              <a:t>7/29/2016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50474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4" name="Shape 14"/>
          <p:cNvSpPr>
            <a:spLocks noGrp="1"/>
          </p:cNvSpPr>
          <p:nvPr>
            <p:ph type="title"/>
          </p:nvPr>
        </p:nvSpPr>
        <p:spPr>
          <a:xfrm>
            <a:off x="333375" y="4857751"/>
            <a:ext cx="11525251" cy="776883"/>
          </a:xfrm>
          <a:prstGeom prst="rect">
            <a:avLst/>
          </a:prstGeom>
        </p:spPr>
        <p:txBody>
          <a:bodyPr anchor="b"/>
          <a:lstStyle/>
          <a:p>
            <a:pPr lvl="0">
              <a:defRPr sz="1800" spc="0">
                <a:solidFill>
                  <a:srgbClr val="000000"/>
                </a:solidFill>
              </a:defRPr>
            </a:pPr>
            <a:r>
              <a:rPr sz="4500" spc="-90">
                <a:solidFill>
                  <a:srgbClr val="314864"/>
                </a:solidFill>
              </a:rPr>
              <a:t>Title Text</a:t>
            </a:r>
          </a:p>
        </p:txBody>
      </p:sp>
      <p:sp>
        <p:nvSpPr>
          <p:cNvPr id="15" name="Shape 15"/>
          <p:cNvSpPr>
            <a:spLocks noGrp="1"/>
          </p:cNvSpPr>
          <p:nvPr>
            <p:ph type="body" idx="1"/>
          </p:nvPr>
        </p:nvSpPr>
        <p:spPr>
          <a:xfrm>
            <a:off x="333375" y="5625703"/>
            <a:ext cx="11525251" cy="357188"/>
          </a:xfrm>
          <a:prstGeom prst="rect">
            <a:avLst/>
          </a:prstGeom>
        </p:spPr>
        <p:txBody>
          <a:bodyPr anchor="t"/>
          <a:lstStyle>
            <a:lvl1pPr marL="0" indent="0">
              <a:spcBef>
                <a:spcPts val="703"/>
              </a:spcBef>
              <a:buClrTx/>
              <a:buSzTx/>
              <a:buFontTx/>
              <a:buNone/>
              <a:defRPr sz="1687">
                <a:solidFill>
                  <a:srgbClr val="5C86B9"/>
                </a:solidFill>
              </a:defRPr>
            </a:lvl1pPr>
            <a:lvl2pPr marL="0" indent="0">
              <a:spcBef>
                <a:spcPts val="703"/>
              </a:spcBef>
              <a:buClrTx/>
              <a:buSzTx/>
              <a:buFontTx/>
              <a:buNone/>
              <a:defRPr sz="1687">
                <a:solidFill>
                  <a:srgbClr val="5C86B9"/>
                </a:solidFill>
              </a:defRPr>
            </a:lvl2pPr>
            <a:lvl3pPr marL="0" indent="0">
              <a:spcBef>
                <a:spcPts val="703"/>
              </a:spcBef>
              <a:buClrTx/>
              <a:buSzTx/>
              <a:buFontTx/>
              <a:buNone/>
              <a:defRPr sz="1687">
                <a:solidFill>
                  <a:srgbClr val="5C86B9"/>
                </a:solidFill>
              </a:defRPr>
            </a:lvl3pPr>
            <a:lvl4pPr marL="0" indent="0">
              <a:spcBef>
                <a:spcPts val="703"/>
              </a:spcBef>
              <a:buClrTx/>
              <a:buSzTx/>
              <a:buFontTx/>
              <a:buNone/>
              <a:defRPr sz="1687">
                <a:solidFill>
                  <a:srgbClr val="5C86B9"/>
                </a:solidFill>
              </a:defRPr>
            </a:lvl4pPr>
            <a:lvl5pPr marL="0" indent="0">
              <a:spcBef>
                <a:spcPts val="703"/>
              </a:spcBef>
              <a:buClrTx/>
              <a:buSzTx/>
              <a:buFontTx/>
              <a:buNone/>
              <a:defRPr sz="1687">
                <a:solidFill>
                  <a:srgbClr val="5C86B9"/>
                </a:solidFill>
              </a:defRPr>
            </a:lvl5pPr>
          </a:lstStyle>
          <a:p>
            <a:pPr lvl="0">
              <a:defRPr sz="1800">
                <a:solidFill>
                  <a:srgbClr val="000000"/>
                </a:solidFill>
              </a:defRPr>
            </a:pPr>
            <a:r>
              <a:rPr sz="1687">
                <a:solidFill>
                  <a:srgbClr val="5C86B9"/>
                </a:solidFill>
              </a:rPr>
              <a:t>Body Level One</a:t>
            </a:r>
          </a:p>
          <a:p>
            <a:pPr lvl="1">
              <a:defRPr sz="1800">
                <a:solidFill>
                  <a:srgbClr val="000000"/>
                </a:solidFill>
              </a:defRPr>
            </a:pPr>
            <a:r>
              <a:rPr sz="1687">
                <a:solidFill>
                  <a:srgbClr val="5C86B9"/>
                </a:solidFill>
              </a:rPr>
              <a:t>Body Level Two</a:t>
            </a:r>
          </a:p>
          <a:p>
            <a:pPr lvl="2">
              <a:defRPr sz="1800">
                <a:solidFill>
                  <a:srgbClr val="000000"/>
                </a:solidFill>
              </a:defRPr>
            </a:pPr>
            <a:r>
              <a:rPr sz="1687">
                <a:solidFill>
                  <a:srgbClr val="5C86B9"/>
                </a:solidFill>
              </a:rPr>
              <a:t>Body Level Three</a:t>
            </a:r>
          </a:p>
          <a:p>
            <a:pPr lvl="3">
              <a:defRPr sz="1800">
                <a:solidFill>
                  <a:srgbClr val="000000"/>
                </a:solidFill>
              </a:defRPr>
            </a:pPr>
            <a:r>
              <a:rPr sz="1687">
                <a:solidFill>
                  <a:srgbClr val="5C86B9"/>
                </a:solidFill>
              </a:rPr>
              <a:t>Body Level Four</a:t>
            </a:r>
          </a:p>
          <a:p>
            <a:pPr lvl="4">
              <a:defRPr sz="1800">
                <a:solidFill>
                  <a:srgbClr val="000000"/>
                </a:solidFill>
              </a:defRPr>
            </a:pPr>
            <a:r>
              <a:rPr sz="1687">
                <a:solidFill>
                  <a:srgbClr val="5C86B9"/>
                </a:solidFill>
              </a:rPr>
              <a:t>Body Level Five</a:t>
            </a:r>
          </a:p>
        </p:txBody>
      </p:sp>
    </p:spTree>
    <p:extLst>
      <p:ext uri="{BB962C8B-B14F-4D97-AF65-F5344CB8AC3E}">
        <p14:creationId xmlns:p14="http://schemas.microsoft.com/office/powerpoint/2010/main" val="4548032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nchor="b"/>
          <a:lstStyle/>
          <a:p>
            <a:r>
              <a:t>Title Text</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5917310" y="6500812"/>
            <a:ext cx="345473" cy="26789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358575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fld id="{8FB79B79-93C5-461C-A47F-490C44E15855}" type="datetime1">
              <a:rPr lang="en-US" smtClean="0"/>
              <a:t>7/29/2016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163038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30399" y="4406901"/>
            <a:ext cx="9395884"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930399" y="2906713"/>
            <a:ext cx="939588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fld id="{3A33D789-8FAC-410E-B75A-8263701F257A}" type="datetime1">
              <a:rPr lang="en-US" smtClean="0"/>
              <a:t>7/29/2016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123913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0" y="1371600"/>
            <a:ext cx="406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15200" y="1371600"/>
            <a:ext cx="406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fld id="{2FC0A8B0-8605-4CC1-8A1C-F47468687CBD}" type="datetime1">
              <a:rPr lang="en-US" smtClean="0"/>
              <a:t>7/29/2016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24186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30400" y="274638"/>
            <a:ext cx="9652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30400" y="1535113"/>
            <a:ext cx="457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30400" y="2174875"/>
            <a:ext cx="457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07200" y="1535113"/>
            <a:ext cx="477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807200" y="2174875"/>
            <a:ext cx="477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quarter" idx="10"/>
          </p:nvPr>
        </p:nvSpPr>
        <p:spPr/>
        <p:txBody>
          <a:bodyPr/>
          <a:lstStyle>
            <a:lvl1pPr>
              <a:defRPr/>
            </a:lvl1pPr>
          </a:lstStyle>
          <a:p>
            <a:fld id="{F56268F3-A957-49F7-A69D-67143FAA5163}" type="datetime1">
              <a:rPr lang="en-US" smtClean="0"/>
              <a:t>7/29/2016</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252212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fld id="{F9A51E57-7039-4BF5-92E7-C02421741733}" type="datetime1">
              <a:rPr lang="en-US" smtClean="0"/>
              <a:t>7/29/2016</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23618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D059CBE8-7498-429A-9471-F365364439FD}" type="datetime1">
              <a:rPr lang="en-US" smtClean="0"/>
              <a:t>7/29/2016</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68695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717" y="273050"/>
            <a:ext cx="37062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689600" y="273051"/>
            <a:ext cx="5892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81717" y="1435101"/>
            <a:ext cx="37062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fld id="{4DAEF442-B399-49E2-A120-574D8E3A3DAC}" type="datetime1">
              <a:rPr lang="en-US" smtClean="0"/>
              <a:t>7/29/2016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205351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fld id="{2B57CFBF-FE02-4690-AC76-544E3EF9295F}" type="datetime1">
              <a:rPr lang="en-US" smtClean="0"/>
              <a:t>7/29/2016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4874502-D4F1-4093-971E-62269525832F}" type="slidenum">
              <a:rPr lang="en-US" smtClean="0"/>
              <a:t>‹#›</a:t>
            </a:fld>
            <a:endParaRPr lang="en-US" dirty="0"/>
          </a:p>
        </p:txBody>
      </p:sp>
    </p:spTree>
    <p:extLst>
      <p:ext uri="{BB962C8B-B14F-4D97-AF65-F5344CB8AC3E}">
        <p14:creationId xmlns:p14="http://schemas.microsoft.com/office/powerpoint/2010/main" val="859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56" name="Rectangle 32"/>
          <p:cNvSpPr>
            <a:spLocks noGrp="1" noChangeArrowheads="1"/>
          </p:cNvSpPr>
          <p:nvPr>
            <p:ph type="title"/>
          </p:nvPr>
        </p:nvSpPr>
        <p:spPr bwMode="auto">
          <a:xfrm>
            <a:off x="2641600" y="228600"/>
            <a:ext cx="8737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US" dirty="0" smtClean="0"/>
          </a:p>
        </p:txBody>
      </p:sp>
      <p:sp>
        <p:nvSpPr>
          <p:cNvPr id="1057" name="Rectangle 33"/>
          <p:cNvSpPr>
            <a:spLocks noGrp="1" noChangeArrowheads="1"/>
          </p:cNvSpPr>
          <p:nvPr>
            <p:ph type="body" idx="1"/>
          </p:nvPr>
        </p:nvSpPr>
        <p:spPr bwMode="auto">
          <a:xfrm>
            <a:off x="3048000" y="1371600"/>
            <a:ext cx="8331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68" name="Rectangle 44"/>
          <p:cNvSpPr>
            <a:spLocks noGrp="1" noChangeArrowheads="1"/>
          </p:cNvSpPr>
          <p:nvPr>
            <p:ph type="dt" sz="quarter" idx="2"/>
          </p:nvPr>
        </p:nvSpPr>
        <p:spPr bwMode="auto">
          <a:xfrm>
            <a:off x="2032000" y="63246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000">
                <a:latin typeface="+mn-lt"/>
              </a:defRPr>
            </a:lvl1pPr>
          </a:lstStyle>
          <a:p>
            <a:fld id="{639A23F8-2C0F-4B72-AD83-9233648905A4}" type="datetime1">
              <a:rPr lang="en-US" smtClean="0"/>
              <a:t>7/29/2016</a:t>
            </a:fld>
            <a:endParaRPr lang="en-US" dirty="0"/>
          </a:p>
        </p:txBody>
      </p:sp>
      <p:sp>
        <p:nvSpPr>
          <p:cNvPr id="1069" name="Rectangle 45"/>
          <p:cNvSpPr>
            <a:spLocks noGrp="1" noChangeArrowheads="1"/>
          </p:cNvSpPr>
          <p:nvPr>
            <p:ph type="ftr" sz="quarter" idx="3"/>
          </p:nvPr>
        </p:nvSpPr>
        <p:spPr bwMode="auto">
          <a:xfrm>
            <a:off x="4064000" y="6324600"/>
            <a:ext cx="568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000">
                <a:latin typeface="+mn-lt"/>
              </a:defRPr>
            </a:lvl1pPr>
          </a:lstStyle>
          <a:p>
            <a:endParaRPr lang="en-US" dirty="0"/>
          </a:p>
        </p:txBody>
      </p:sp>
      <p:sp>
        <p:nvSpPr>
          <p:cNvPr id="1070" name="Rectangle 46"/>
          <p:cNvSpPr>
            <a:spLocks noGrp="1" noChangeArrowheads="1"/>
          </p:cNvSpPr>
          <p:nvPr>
            <p:ph type="sldNum" sz="quarter" idx="4"/>
          </p:nvPr>
        </p:nvSpPr>
        <p:spPr bwMode="auto">
          <a:xfrm>
            <a:off x="9956800" y="6324600"/>
            <a:ext cx="142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000">
                <a:latin typeface="+mn-lt"/>
              </a:defRPr>
            </a:lvl1pPr>
          </a:lstStyle>
          <a:p>
            <a:fld id="{A4874502-D4F1-4093-971E-62269525832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ces.ed.gov/ipeds/datacenter/" TargetMode="External"/><Relationship Id="rId2" Type="http://schemas.openxmlformats.org/officeDocument/2006/relationships/hyperlink" Target="http://nces.ed.gov/collegenavigator/"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hyperlink" Target="http://collegecost.ed.gov/"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nces.ed.gov/ipeds/Home/ReportYourData" TargetMode="External"/><Relationship Id="rId7" Type="http://schemas.openxmlformats.org/officeDocument/2006/relationships/image" Target="../media/image14.gif"/><Relationship Id="rId2" Type="http://schemas.openxmlformats.org/officeDocument/2006/relationships/hyperlink" Target="http://nces.ed.gov/pubs2012/2012833.pdf" TargetMode="External"/><Relationship Id="rId1" Type="http://schemas.openxmlformats.org/officeDocument/2006/relationships/slideLayout" Target="../slideLayouts/slideLayout2.xml"/><Relationship Id="rId6" Type="http://schemas.openxmlformats.org/officeDocument/2006/relationships/hyperlink" Target="http://nces.ed.gov/training/datauser/" TargetMode="External"/><Relationship Id="rId5" Type="http://schemas.openxmlformats.org/officeDocument/2006/relationships/hyperlink" Target="http://nces.ed.gov/ipeds/Home/UseTheData" TargetMode="External"/><Relationship Id="rId4" Type="http://schemas.openxmlformats.org/officeDocument/2006/relationships/hyperlink" Target="https://surveys.nces.ed.gov/ipeds/downloads/201516%20New%20KH%20Handbook%20all%20final.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aypf.org/documents/PerkinsActFactSheet.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higancc.net/resource/default.aspx" TargetMode="External"/><Relationship Id="rId2" Type="http://schemas.openxmlformats.org/officeDocument/2006/relationships/hyperlink" Target="http://www.michigancc.net/Perkins/resources-guide.aspx?PageFunction=ViewGuide"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ichigancc.net/"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hyperlink" Target="http://www.michigan.gov/cep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ichigan.gov/cepi/0,4546,7-113-57943---,00.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www.ed.gov/news/press-releases/department-education-establishes-new-student-aid-rules-protect-borrowers-and-taxpayer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ifap.ed.gov/nsldsmaterials/attachments/NSLDSGainfulEmploymentUserGuide.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fsadownload.ed.gov/NSLDSGainEmp.htm"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ope.ed.gov/GainfulEmploy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ifap.ed.gov/ifap/"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3018971" y="420915"/>
            <a:ext cx="7481892" cy="158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4740" tIns="32370" rIns="64740" bIns="32370" numCol="1" anchor="b"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sz="3094" dirty="0"/>
              <a:t>State of Michigan Departmental </a:t>
            </a:r>
            <a:r>
              <a:rPr lang="en-US" sz="3094" dirty="0" smtClean="0"/>
              <a:t>Reorganization </a:t>
            </a:r>
            <a:r>
              <a:rPr lang="en-US" sz="2400" dirty="0" smtClean="0"/>
              <a:t>and</a:t>
            </a:r>
            <a:endParaRPr lang="en-US" sz="2400" dirty="0"/>
          </a:p>
          <a:p>
            <a:r>
              <a:rPr lang="en-US" sz="3094" dirty="0"/>
              <a:t>Navigation of michigancc.net</a:t>
            </a:r>
            <a:endParaRPr lang="en-US" sz="3094" dirty="0"/>
          </a:p>
        </p:txBody>
      </p:sp>
      <p:sp>
        <p:nvSpPr>
          <p:cNvPr id="5" name="Subtitle 2"/>
          <p:cNvSpPr>
            <a:spLocks noGrp="1"/>
          </p:cNvSpPr>
          <p:nvPr/>
        </p:nvSpPr>
        <p:spPr bwMode="auto">
          <a:xfrm>
            <a:off x="7696427" y="5459938"/>
            <a:ext cx="4143375" cy="74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4740" tIns="32370" rIns="64740" bIns="32370" numCol="1" anchor="t" anchorCtr="0" compatLnSpc="1">
            <a:prstTxWarp prst="textNoShape">
              <a:avLst/>
            </a:prstTxWarp>
          </a:bodyPr>
          <a:lstStyle>
            <a:lvl1pPr marL="0" indent="0" algn="l" rtl="0" eaLnBrk="1" fontAlgn="base" hangingPunct="1">
              <a:spcBef>
                <a:spcPct val="100000"/>
              </a:spcBef>
              <a:spcAft>
                <a:spcPct val="0"/>
              </a:spcAft>
              <a:buClr>
                <a:schemeClr val="tx1"/>
              </a:buClr>
              <a:buFont typeface="Wingdings" pitchFamily="2" charset="2"/>
              <a:buNone/>
              <a:defRPr sz="1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a:lstStyle>
          <a:p>
            <a:pPr lvl="0">
              <a:buClr>
                <a:prstClr val="black"/>
              </a:buClr>
            </a:pPr>
            <a:r>
              <a:rPr lang="en-US" sz="2400" b="1" dirty="0">
                <a:solidFill>
                  <a:prstClr val="black"/>
                </a:solidFill>
              </a:rPr>
              <a:t>Gail Ives</a:t>
            </a:r>
            <a:br>
              <a:rPr lang="en-US" sz="2400" b="1" dirty="0">
                <a:solidFill>
                  <a:prstClr val="black"/>
                </a:solidFill>
              </a:rPr>
            </a:br>
            <a:r>
              <a:rPr lang="en-US" sz="2400" b="1" dirty="0">
                <a:solidFill>
                  <a:prstClr val="black"/>
                </a:solidFill>
              </a:rPr>
              <a:t>Kelly Simmons</a:t>
            </a:r>
            <a:br>
              <a:rPr lang="en-US" sz="2400" b="1" dirty="0">
                <a:solidFill>
                  <a:prstClr val="black"/>
                </a:solidFill>
              </a:rPr>
            </a:br>
            <a:endParaRPr lang="en-US" sz="2400" b="1" dirty="0">
              <a:solidFill>
                <a:prstClr val="black"/>
              </a:solidFill>
            </a:endParaRPr>
          </a:p>
        </p:txBody>
      </p:sp>
      <p:sp>
        <p:nvSpPr>
          <p:cNvPr id="7" name="TextBox 6"/>
          <p:cNvSpPr txBox="1"/>
          <p:nvPr/>
        </p:nvSpPr>
        <p:spPr>
          <a:xfrm>
            <a:off x="2089569" y="6206498"/>
            <a:ext cx="682659" cy="287130"/>
          </a:xfrm>
          <a:prstGeom prst="rect">
            <a:avLst/>
          </a:prstGeom>
          <a:noFill/>
        </p:spPr>
        <p:txBody>
          <a:bodyPr wrap="square" rtlCol="0">
            <a:spAutoFit/>
          </a:bodyPr>
          <a:lstStyle/>
          <a:p>
            <a:r>
              <a:rPr lang="en-US" sz="1266" b="1" dirty="0"/>
              <a:t>KS-1</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971" y="2369583"/>
            <a:ext cx="3886454" cy="3873500"/>
          </a:xfrm>
          <a:prstGeom prst="rect">
            <a:avLst/>
          </a:prstGeom>
        </p:spPr>
      </p:pic>
      <p:sp>
        <p:nvSpPr>
          <p:cNvPr id="3" name="Slide Number Placeholder 2"/>
          <p:cNvSpPr>
            <a:spLocks noGrp="1"/>
          </p:cNvSpPr>
          <p:nvPr>
            <p:ph type="sldNum" sz="quarter" idx="4"/>
          </p:nvPr>
        </p:nvSpPr>
        <p:spPr/>
        <p:txBody>
          <a:bodyPr/>
          <a:lstStyle/>
          <a:p>
            <a:fld id="{03CEC96A-4A6C-4E57-9106-B891AF93871E}" type="slidenum">
              <a:rPr lang="en-US" smtClean="0"/>
              <a:t>1</a:t>
            </a:fld>
            <a:endParaRPr lang="en-US" dirty="0"/>
          </a:p>
        </p:txBody>
      </p:sp>
    </p:spTree>
    <p:extLst>
      <p:ext uri="{BB962C8B-B14F-4D97-AF65-F5344CB8AC3E}">
        <p14:creationId xmlns:p14="http://schemas.microsoft.com/office/powerpoint/2010/main" val="34935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731" y="0"/>
            <a:ext cx="865469" cy="865469"/>
          </a:xfrm>
          <a:prstGeom prst="rect">
            <a:avLst/>
          </a:prstGeom>
        </p:spPr>
      </p:pic>
      <p:sp>
        <p:nvSpPr>
          <p:cNvPr id="6" name="Title 5"/>
          <p:cNvSpPr>
            <a:spLocks noGrp="1"/>
          </p:cNvSpPr>
          <p:nvPr>
            <p:ph type="title"/>
          </p:nvPr>
        </p:nvSpPr>
        <p:spPr>
          <a:xfrm>
            <a:off x="3048000" y="228600"/>
            <a:ext cx="8331200" cy="610644"/>
          </a:xfrm>
        </p:spPr>
        <p:txBody>
          <a:bodyPr/>
          <a:lstStyle/>
          <a:p>
            <a:r>
              <a:rPr lang="en-US" dirty="0" smtClean="0"/>
              <a:t>IPEDS - ELEMENTS</a:t>
            </a:r>
            <a:endParaRPr lang="en-US" dirty="0"/>
          </a:p>
        </p:txBody>
      </p:sp>
      <p:sp>
        <p:nvSpPr>
          <p:cNvPr id="7" name="Content Placeholder 6"/>
          <p:cNvSpPr>
            <a:spLocks noGrp="1"/>
          </p:cNvSpPr>
          <p:nvPr>
            <p:ph idx="1"/>
          </p:nvPr>
        </p:nvSpPr>
        <p:spPr>
          <a:xfrm>
            <a:off x="3048000" y="865469"/>
            <a:ext cx="8331200" cy="5798508"/>
          </a:xfrm>
        </p:spPr>
        <p:txBody>
          <a:bodyPr>
            <a:noAutofit/>
          </a:bodyPr>
          <a:lstStyle/>
          <a:p>
            <a:r>
              <a:rPr lang="en-US" sz="1600" dirty="0" smtClean="0"/>
              <a:t>INSTITUTIONAL CHARACTERISTICS – Information about an institution including tuition and fees, services offered, admission requirements.</a:t>
            </a:r>
          </a:p>
          <a:p>
            <a:r>
              <a:rPr lang="en-US" sz="1600" dirty="0" smtClean="0"/>
              <a:t>ENROLLMENT – Full Year and Fall, by Gender, Race and Ethnicity </a:t>
            </a:r>
          </a:p>
          <a:p>
            <a:r>
              <a:rPr lang="en-US" sz="1600" dirty="0" smtClean="0"/>
              <a:t>STUDENT OUTCOMES –</a:t>
            </a:r>
          </a:p>
          <a:p>
            <a:pPr lvl="1"/>
            <a:r>
              <a:rPr lang="en-US" sz="1600" dirty="0" smtClean="0"/>
              <a:t>Completions – All awards conferred by Gender, Race and Ethnicity</a:t>
            </a:r>
          </a:p>
          <a:p>
            <a:pPr lvl="1"/>
            <a:r>
              <a:rPr lang="en-US" sz="1600" dirty="0" smtClean="0"/>
              <a:t>Graduation Rates – Percentage of Full-time, First Time in Any College students who complete within a given range</a:t>
            </a:r>
          </a:p>
          <a:p>
            <a:pPr lvl="1"/>
            <a:r>
              <a:rPr lang="en-US" sz="1600" dirty="0" smtClean="0"/>
              <a:t>Transfer Out Rates - Percentage of Full-time, First Time in Any College students who transfer out within a given range</a:t>
            </a:r>
          </a:p>
          <a:p>
            <a:pPr lvl="1"/>
            <a:r>
              <a:rPr lang="en-US" sz="1600" dirty="0" smtClean="0"/>
              <a:t>Outcome Measures – Transfer and Graduation rates after six and eight years for full and part time students.</a:t>
            </a:r>
          </a:p>
          <a:p>
            <a:r>
              <a:rPr lang="en-US" sz="1500" dirty="0" smtClean="0"/>
              <a:t>STUDENT FINANCIAL AID –</a:t>
            </a:r>
          </a:p>
          <a:p>
            <a:pPr lvl="1"/>
            <a:r>
              <a:rPr lang="en-US" sz="1500" dirty="0" smtClean="0"/>
              <a:t>Number and percentage of students receiving any aid, federal aid, loans, state aid, and institutional aid, and aggregate amount of these types of aid</a:t>
            </a:r>
          </a:p>
          <a:p>
            <a:r>
              <a:rPr lang="en-US" sz="1500" dirty="0" smtClean="0"/>
              <a:t>HUMAN RESOURCES – Faculty/Staff by Gender, Race and Ethnicity categorized into functional areas, Salaries and Benefits by functional areas.</a:t>
            </a:r>
          </a:p>
          <a:p>
            <a:r>
              <a:rPr lang="en-US" sz="1500" dirty="0" smtClean="0"/>
              <a:t>FINANCE – Revenues and expenditures by functional areas such as instruction, support, and administration.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0750" y="6405559"/>
            <a:ext cx="1011429" cy="300041"/>
          </a:xfrm>
          <a:prstGeom prst="rect">
            <a:avLst/>
          </a:prstGeom>
        </p:spPr>
      </p:pic>
      <p:sp>
        <p:nvSpPr>
          <p:cNvPr id="8" name="TextBox 7"/>
          <p:cNvSpPr txBox="1"/>
          <p:nvPr/>
        </p:nvSpPr>
        <p:spPr>
          <a:xfrm>
            <a:off x="2003440" y="6386978"/>
            <a:ext cx="3200400" cy="276999"/>
          </a:xfrm>
          <a:prstGeom prst="rect">
            <a:avLst/>
          </a:prstGeom>
          <a:noFill/>
        </p:spPr>
        <p:txBody>
          <a:bodyPr wrap="square" rtlCol="0">
            <a:spAutoFit/>
          </a:bodyPr>
          <a:lstStyle/>
          <a:p>
            <a:r>
              <a:rPr lang="en-US" sz="1200" b="1" dirty="0" smtClean="0"/>
              <a:t>EB-5</a:t>
            </a:r>
            <a:endParaRPr lang="en-US" sz="1200" b="1" dirty="0"/>
          </a:p>
        </p:txBody>
      </p:sp>
      <p:sp>
        <p:nvSpPr>
          <p:cNvPr id="10" name="Slide Number Placeholder 9"/>
          <p:cNvSpPr>
            <a:spLocks noGrp="1"/>
          </p:cNvSpPr>
          <p:nvPr>
            <p:ph type="sldNum" sz="quarter" idx="12"/>
          </p:nvPr>
        </p:nvSpPr>
        <p:spPr/>
        <p:txBody>
          <a:bodyPr/>
          <a:lstStyle/>
          <a:p>
            <a:fld id="{A4874502-D4F1-4093-971E-62269525832F}" type="slidenum">
              <a:rPr lang="en-US" smtClean="0"/>
              <a:t>10</a:t>
            </a:fld>
            <a:endParaRPr lang="en-US" dirty="0"/>
          </a:p>
        </p:txBody>
      </p:sp>
    </p:spTree>
    <p:extLst>
      <p:ext uri="{BB962C8B-B14F-4D97-AF65-F5344CB8AC3E}">
        <p14:creationId xmlns:p14="http://schemas.microsoft.com/office/powerpoint/2010/main" val="427633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54313" y="42530"/>
            <a:ext cx="8418623" cy="990600"/>
          </a:xfrm>
        </p:spPr>
        <p:txBody>
          <a:bodyPr>
            <a:normAutofit/>
          </a:bodyPr>
          <a:lstStyle/>
          <a:p>
            <a:r>
              <a:rPr lang="en-US" sz="3200" dirty="0" smtClean="0"/>
              <a:t>IPEDS – Where Data Appear</a:t>
            </a:r>
            <a:endParaRPr lang="en-US" sz="3200" dirty="0"/>
          </a:p>
        </p:txBody>
      </p:sp>
      <p:sp>
        <p:nvSpPr>
          <p:cNvPr id="7" name="Content Placeholder 6"/>
          <p:cNvSpPr>
            <a:spLocks noGrp="1"/>
          </p:cNvSpPr>
          <p:nvPr>
            <p:ph idx="1"/>
          </p:nvPr>
        </p:nvSpPr>
        <p:spPr>
          <a:xfrm>
            <a:off x="2354314" y="1275906"/>
            <a:ext cx="8331200" cy="4800600"/>
          </a:xfrm>
        </p:spPr>
        <p:txBody>
          <a:bodyPr>
            <a:noAutofit/>
          </a:bodyPr>
          <a:lstStyle/>
          <a:p>
            <a:r>
              <a:rPr lang="en-US" sz="2000" dirty="0" smtClean="0"/>
              <a:t>College Navigator, a site designed to provide information to the </a:t>
            </a:r>
            <a:r>
              <a:rPr lang="en-US" sz="2000" dirty="0"/>
              <a:t>general public. </a:t>
            </a:r>
            <a:r>
              <a:rPr lang="en-US" sz="2000" dirty="0">
                <a:hlinkClick r:id="rId2"/>
              </a:rPr>
              <a:t>http://nces.ed.gov/collegenavigator</a:t>
            </a:r>
            <a:r>
              <a:rPr lang="en-US" sz="2000" dirty="0" smtClean="0">
                <a:hlinkClick r:id="rId2"/>
              </a:rPr>
              <a:t>/</a:t>
            </a:r>
            <a:endParaRPr lang="en-US" sz="2000" dirty="0" smtClean="0"/>
          </a:p>
          <a:p>
            <a:r>
              <a:rPr lang="en-US" sz="2000" dirty="0" smtClean="0"/>
              <a:t>IPEDS Data Center.  Interested users can access standardized reports or full data sets for all measures collected or calculated in IPEDS for any participating institution</a:t>
            </a:r>
            <a:r>
              <a:rPr lang="en-US" sz="2000" dirty="0"/>
              <a:t>. </a:t>
            </a:r>
            <a:r>
              <a:rPr lang="en-US" sz="2000" dirty="0">
                <a:hlinkClick r:id="rId3"/>
              </a:rPr>
              <a:t>http://</a:t>
            </a:r>
            <a:r>
              <a:rPr lang="en-US" sz="2000" dirty="0" smtClean="0">
                <a:hlinkClick r:id="rId3"/>
              </a:rPr>
              <a:t>nces.ed.gov/ipeds/datacenter/</a:t>
            </a:r>
            <a:endParaRPr lang="en-US" sz="2000" dirty="0" smtClean="0"/>
          </a:p>
          <a:p>
            <a:r>
              <a:rPr lang="en-US" sz="2000" dirty="0" smtClean="0"/>
              <a:t>College Affordability and Transparency Center.  Includes links to the Department of Education’s College Scorecard, lists of institutions by sector with highest and lowest costs of attendance, lists of institutions by sector with highest increases in cost of attendance, and state spending charts.  </a:t>
            </a:r>
            <a:r>
              <a:rPr lang="en-US" sz="2000" dirty="0" smtClean="0">
                <a:hlinkClick r:id="rId4"/>
              </a:rPr>
              <a:t>http</a:t>
            </a:r>
            <a:r>
              <a:rPr lang="en-US" sz="2000" dirty="0">
                <a:hlinkClick r:id="rId4"/>
              </a:rPr>
              <a:t>://collegecost.ed.gov</a:t>
            </a:r>
            <a:r>
              <a:rPr lang="en-US" sz="2000" dirty="0" smtClean="0">
                <a:hlinkClick r:id="rId4"/>
              </a:rPr>
              <a:t>/</a:t>
            </a:r>
            <a:endParaRPr lang="en-US" sz="2000" dirty="0" smtClean="0"/>
          </a:p>
          <a:p>
            <a:pPr marL="0" indent="0">
              <a:buNone/>
            </a:pPr>
            <a:endParaRPr lang="en-US" sz="1800" dirty="0" smtClean="0"/>
          </a:p>
          <a:p>
            <a:endParaRPr lang="en-US" sz="1800"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0495" y="283465"/>
            <a:ext cx="992441" cy="99244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2317" y="5950037"/>
            <a:ext cx="1688966" cy="501033"/>
          </a:xfrm>
          <a:prstGeom prst="rect">
            <a:avLst/>
          </a:prstGeom>
        </p:spPr>
      </p:pic>
      <p:sp>
        <p:nvSpPr>
          <p:cNvPr id="8" name="TextBox 7"/>
          <p:cNvSpPr txBox="1"/>
          <p:nvPr/>
        </p:nvSpPr>
        <p:spPr>
          <a:xfrm>
            <a:off x="2056603" y="6377940"/>
            <a:ext cx="3200400" cy="276999"/>
          </a:xfrm>
          <a:prstGeom prst="rect">
            <a:avLst/>
          </a:prstGeom>
          <a:noFill/>
        </p:spPr>
        <p:txBody>
          <a:bodyPr wrap="square" rtlCol="0">
            <a:spAutoFit/>
          </a:bodyPr>
          <a:lstStyle/>
          <a:p>
            <a:r>
              <a:rPr lang="en-US" sz="1200" b="1" dirty="0" smtClean="0"/>
              <a:t>EB-6</a:t>
            </a:r>
            <a:endParaRPr lang="en-US" sz="1200" b="1" dirty="0"/>
          </a:p>
        </p:txBody>
      </p:sp>
      <p:sp>
        <p:nvSpPr>
          <p:cNvPr id="10" name="Slide Number Placeholder 9"/>
          <p:cNvSpPr>
            <a:spLocks noGrp="1"/>
          </p:cNvSpPr>
          <p:nvPr>
            <p:ph type="sldNum" sz="quarter" idx="12"/>
          </p:nvPr>
        </p:nvSpPr>
        <p:spPr/>
        <p:txBody>
          <a:bodyPr/>
          <a:lstStyle/>
          <a:p>
            <a:fld id="{A4874502-D4F1-4093-971E-62269525832F}" type="slidenum">
              <a:rPr lang="en-US" smtClean="0"/>
              <a:t>11</a:t>
            </a:fld>
            <a:endParaRPr lang="en-US" dirty="0"/>
          </a:p>
        </p:txBody>
      </p:sp>
    </p:spTree>
    <p:extLst>
      <p:ext uri="{BB962C8B-B14F-4D97-AF65-F5344CB8AC3E}">
        <p14:creationId xmlns:p14="http://schemas.microsoft.com/office/powerpoint/2010/main" val="1544067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54596" y="250387"/>
            <a:ext cx="8737600" cy="576331"/>
          </a:xfrm>
        </p:spPr>
        <p:txBody>
          <a:bodyPr>
            <a:normAutofit fontScale="90000"/>
          </a:bodyPr>
          <a:lstStyle/>
          <a:p>
            <a:r>
              <a:rPr lang="en-US" sz="3200" dirty="0" smtClean="0"/>
              <a:t>IPEDS – Resources</a:t>
            </a:r>
            <a:endParaRPr lang="en-US" sz="3200" dirty="0"/>
          </a:p>
        </p:txBody>
      </p:sp>
      <p:sp>
        <p:nvSpPr>
          <p:cNvPr id="7" name="Content Placeholder 6"/>
          <p:cNvSpPr>
            <a:spLocks noGrp="1"/>
          </p:cNvSpPr>
          <p:nvPr>
            <p:ph idx="1"/>
          </p:nvPr>
        </p:nvSpPr>
        <p:spPr>
          <a:xfrm>
            <a:off x="2654596" y="1232898"/>
            <a:ext cx="8331200" cy="5220034"/>
          </a:xfrm>
        </p:spPr>
        <p:txBody>
          <a:bodyPr>
            <a:noAutofit/>
          </a:bodyPr>
          <a:lstStyle/>
          <a:p>
            <a:r>
              <a:rPr lang="en-US" sz="1400" b="1" dirty="0"/>
              <a:t>“The History and Origins of Survey Items for the Integrated Postsecondary Education Data System,” </a:t>
            </a:r>
            <a:r>
              <a:rPr lang="en-US" sz="1400" dirty="0"/>
              <a:t>Report of the National Postsecondary Education Cooperative.  Fuller, C. (2011). The History and Origins of Survey Items for the Integrated Postsecondary Education Data System, (NPEC 2012-833). U.S. Department of Education. Washington, DC: National Postsecondary Education Cooperative. Retrieved [date] from </a:t>
            </a:r>
            <a:r>
              <a:rPr lang="en-US" sz="1400" u="sng" dirty="0">
                <a:hlinkClick r:id="rId2"/>
              </a:rPr>
              <a:t>http://nces.ed.gov/pubs2012/2012833.pdf</a:t>
            </a:r>
            <a:endParaRPr lang="en-US" sz="1400" dirty="0"/>
          </a:p>
          <a:p>
            <a:r>
              <a:rPr lang="en-US" sz="1400" dirty="0"/>
              <a:t>Instructions and sample reporting screens for the current year can be accessed on the IPEDS web page, “</a:t>
            </a:r>
            <a:r>
              <a:rPr lang="en-US" sz="1400" b="1" dirty="0"/>
              <a:t>Report Your Data</a:t>
            </a:r>
            <a:r>
              <a:rPr lang="en-US" sz="1400" dirty="0"/>
              <a:t>.”  The following is a link to access collection materials for 2015-16.  Watch for updates to 2016-17.  </a:t>
            </a:r>
            <a:r>
              <a:rPr lang="en-US" sz="1400" u="sng" dirty="0">
                <a:hlinkClick r:id="rId3"/>
              </a:rPr>
              <a:t>http://nces.ed.gov/ipeds/Home/ReportYourData</a:t>
            </a:r>
            <a:endParaRPr lang="en-US" sz="1400" dirty="0"/>
          </a:p>
          <a:p>
            <a:r>
              <a:rPr lang="en-US" sz="1400" b="1" dirty="0"/>
              <a:t>“IPEDS New Keyholders Handbook</a:t>
            </a:r>
            <a:r>
              <a:rPr lang="en-US" sz="1400" dirty="0"/>
              <a:t>.”  A comprehensive guide to IPEDS data collection and usage, not just for new keyholders.  The following link is for the 2015-16 edition.  It may or may not be updated for 2016-17.  If not available, look under the Reporting Guides section on the Report Your Data page.  </a:t>
            </a:r>
            <a:r>
              <a:rPr lang="en-US" sz="1400" u="sng" dirty="0">
                <a:hlinkClick r:id="rId4"/>
              </a:rPr>
              <a:t>https://surveys.nces.ed.gov/ipeds/downloads/201516%20New%20KH%20Handbook%20all%20final.pdf</a:t>
            </a:r>
            <a:endParaRPr lang="en-US" sz="1400" dirty="0"/>
          </a:p>
          <a:p>
            <a:r>
              <a:rPr lang="en-US" sz="1400" b="1" dirty="0"/>
              <a:t>IPEDS Data Center</a:t>
            </a:r>
            <a:r>
              <a:rPr lang="en-US" sz="1400" dirty="0"/>
              <a:t> and related resources:  </a:t>
            </a:r>
            <a:r>
              <a:rPr lang="en-US" sz="1400" u="sng" dirty="0">
                <a:hlinkClick r:id="rId5"/>
              </a:rPr>
              <a:t>http://</a:t>
            </a:r>
            <a:r>
              <a:rPr lang="en-US" sz="1400" u="sng" dirty="0" smtClean="0">
                <a:hlinkClick r:id="rId5"/>
              </a:rPr>
              <a:t>nces.ed.gov/ipeds/Home/UseTheData</a:t>
            </a:r>
            <a:endParaRPr lang="en-US" sz="1400" u="sng" dirty="0" smtClean="0"/>
          </a:p>
          <a:p>
            <a:r>
              <a:rPr lang="en-US" sz="1400" b="1" dirty="0" smtClean="0"/>
              <a:t>NCES Distance Learning Dataset Training. </a:t>
            </a:r>
            <a:r>
              <a:rPr lang="en-US" sz="1400" dirty="0" smtClean="0"/>
              <a:t> Web-based introduction to all NCES datasets, including IPEDS. </a:t>
            </a:r>
            <a:r>
              <a:rPr lang="en-US" sz="1400" dirty="0" smtClean="0">
                <a:hlinkClick r:id="rId6"/>
              </a:rPr>
              <a:t>http://nces.ed.gov/training/datauser/</a:t>
            </a:r>
            <a:endParaRPr lang="en-US" sz="1400" dirty="0" smtClean="0"/>
          </a:p>
          <a:p>
            <a:pPr marL="0" indent="0">
              <a:buNone/>
            </a:pPr>
            <a:endParaRPr lang="en-US" sz="1400" b="1" dirty="0" smtClean="0"/>
          </a:p>
          <a:p>
            <a:endParaRPr lang="en-US" sz="14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2079" y="111233"/>
            <a:ext cx="1202429" cy="120242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9478" y="6324600"/>
            <a:ext cx="1436318" cy="426085"/>
          </a:xfrm>
          <a:prstGeom prst="rect">
            <a:avLst/>
          </a:prstGeom>
        </p:spPr>
      </p:pic>
      <p:sp>
        <p:nvSpPr>
          <p:cNvPr id="8" name="TextBox 7"/>
          <p:cNvSpPr txBox="1"/>
          <p:nvPr/>
        </p:nvSpPr>
        <p:spPr>
          <a:xfrm>
            <a:off x="2088500" y="6452932"/>
            <a:ext cx="3200400" cy="276999"/>
          </a:xfrm>
          <a:prstGeom prst="rect">
            <a:avLst/>
          </a:prstGeom>
          <a:noFill/>
        </p:spPr>
        <p:txBody>
          <a:bodyPr wrap="square" rtlCol="0">
            <a:spAutoFit/>
          </a:bodyPr>
          <a:lstStyle/>
          <a:p>
            <a:r>
              <a:rPr lang="en-US" sz="1200" b="1" dirty="0" smtClean="0"/>
              <a:t>EB-7</a:t>
            </a:r>
            <a:endParaRPr lang="en-US" sz="1200" b="1" dirty="0"/>
          </a:p>
        </p:txBody>
      </p:sp>
      <p:sp>
        <p:nvSpPr>
          <p:cNvPr id="10" name="Slide Number Placeholder 9"/>
          <p:cNvSpPr>
            <a:spLocks noGrp="1"/>
          </p:cNvSpPr>
          <p:nvPr>
            <p:ph type="sldNum" sz="quarter" idx="12"/>
          </p:nvPr>
        </p:nvSpPr>
        <p:spPr/>
        <p:txBody>
          <a:bodyPr/>
          <a:lstStyle/>
          <a:p>
            <a:fld id="{A4874502-D4F1-4093-971E-62269525832F}" type="slidenum">
              <a:rPr lang="en-US" smtClean="0"/>
              <a:t>12</a:t>
            </a:fld>
            <a:endParaRPr lang="en-US" dirty="0"/>
          </a:p>
        </p:txBody>
      </p:sp>
    </p:spTree>
    <p:extLst>
      <p:ext uri="{BB962C8B-B14F-4D97-AF65-F5344CB8AC3E}">
        <p14:creationId xmlns:p14="http://schemas.microsoft.com/office/powerpoint/2010/main" val="3186323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Perkins Core Indicators - History</a:t>
            </a:r>
            <a:endParaRPr lang="en-US" dirty="0"/>
          </a:p>
        </p:txBody>
      </p:sp>
      <p:sp>
        <p:nvSpPr>
          <p:cNvPr id="5" name="Content Placeholder 4"/>
          <p:cNvSpPr>
            <a:spLocks noGrp="1"/>
          </p:cNvSpPr>
          <p:nvPr>
            <p:ph idx="1"/>
          </p:nvPr>
        </p:nvSpPr>
        <p:spPr/>
        <p:txBody>
          <a:bodyPr>
            <a:normAutofit fontScale="85000" lnSpcReduction="20000"/>
          </a:bodyPr>
          <a:lstStyle/>
          <a:p>
            <a:endParaRPr lang="en-US" dirty="0" smtClean="0"/>
          </a:p>
          <a:p>
            <a:r>
              <a:rPr lang="en-US" sz="1800" dirty="0" smtClean="0"/>
              <a:t>“The </a:t>
            </a:r>
            <a:r>
              <a:rPr lang="en-US" sz="1800" dirty="0"/>
              <a:t>Carl D. Perkins Vocational and Technical Education Act (Perkins Act) was first authorized in 1984 </a:t>
            </a:r>
            <a:r>
              <a:rPr lang="en-US" sz="1800" dirty="0" smtClean="0"/>
              <a:t>and again </a:t>
            </a:r>
            <a:r>
              <a:rPr lang="en-US" sz="1800" dirty="0"/>
              <a:t>in 1998. Its purpose is to increase the quality of technical education in the United States. In </a:t>
            </a:r>
            <a:r>
              <a:rPr lang="en-US" sz="1800" dirty="0" smtClean="0"/>
              <a:t>2006, the </a:t>
            </a:r>
            <a:r>
              <a:rPr lang="en-US" sz="1800" dirty="0"/>
              <a:t>Act was reauthorized as the Carl D. Perkins Career and Technical Education Improvement Act </a:t>
            </a:r>
            <a:r>
              <a:rPr lang="en-US" sz="1800" dirty="0" smtClean="0"/>
              <a:t>of 2006.” (Source:  </a:t>
            </a:r>
            <a:r>
              <a:rPr lang="en-US" sz="1800" i="1" dirty="0" smtClean="0">
                <a:hlinkClick r:id="rId2"/>
              </a:rPr>
              <a:t>www.aypf.org/documents/</a:t>
            </a:r>
            <a:r>
              <a:rPr lang="en-US" sz="1800" b="1" i="1" dirty="0" smtClean="0">
                <a:hlinkClick r:id="rId2"/>
              </a:rPr>
              <a:t>PerkinsAct</a:t>
            </a:r>
            <a:r>
              <a:rPr lang="en-US" sz="1800" i="1" dirty="0" smtClean="0">
                <a:hlinkClick r:id="rId2"/>
              </a:rPr>
              <a:t>F</a:t>
            </a:r>
            <a:r>
              <a:rPr lang="en-US" sz="1800" b="1" i="1" dirty="0" smtClean="0">
                <a:hlinkClick r:id="rId2"/>
              </a:rPr>
              <a:t>act</a:t>
            </a:r>
            <a:r>
              <a:rPr lang="en-US" sz="1800" i="1" dirty="0" smtClean="0">
                <a:hlinkClick r:id="rId2"/>
              </a:rPr>
              <a:t>Sheet.pdf</a:t>
            </a:r>
            <a:r>
              <a:rPr lang="en-US" sz="1800" i="1" dirty="0" smtClean="0"/>
              <a:t>).</a:t>
            </a:r>
          </a:p>
          <a:p>
            <a:r>
              <a:rPr lang="en-US" sz="1800" dirty="0" smtClean="0"/>
              <a:t>Perkins funding also addresses special populations, those who may need assistance in accessing and benefiting from career/technical education including students who are economically disadvantaged, ESL students, single parents, displaced homemakers, and those who are in programs non-traditional for their gender.  It once included students who are academically disadvantaged.</a:t>
            </a:r>
          </a:p>
          <a:p>
            <a:r>
              <a:rPr lang="en-US" sz="1800" dirty="0" smtClean="0"/>
              <a:t>The state grant is administered by the Michigan Department of Education; funding covers secondary as well as postsecondary programs and initiatives.  The Perkins grant allocations to community colleges are only a part of the overall grant.</a:t>
            </a:r>
          </a:p>
          <a:p>
            <a:r>
              <a:rPr lang="en-US" sz="1800" dirty="0" smtClean="0"/>
              <a:t>Career/technical education programs are identified by CIP code.</a:t>
            </a:r>
          </a:p>
          <a:p>
            <a:r>
              <a:rPr lang="en-US" sz="1800" dirty="0" smtClean="0"/>
              <a:t>Core Indicators are measures of accountability for the grant program, reported by each institution and collected at the state level to determine how we meet expected performance levels.</a:t>
            </a:r>
            <a:endParaRPr lang="en-US" sz="1800" dirty="0"/>
          </a:p>
        </p:txBody>
      </p:sp>
      <p:pic>
        <p:nvPicPr>
          <p:cNvPr id="8" name="Picture 7" descr="Carl D. Perkin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35611" y="138224"/>
            <a:ext cx="1320719" cy="15736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42200" y="6462538"/>
            <a:ext cx="3200400" cy="276999"/>
          </a:xfrm>
          <a:prstGeom prst="rect">
            <a:avLst/>
          </a:prstGeom>
          <a:noFill/>
        </p:spPr>
        <p:txBody>
          <a:bodyPr wrap="square" rtlCol="0">
            <a:spAutoFit/>
          </a:bodyPr>
          <a:lstStyle/>
          <a:p>
            <a:r>
              <a:rPr lang="en-US" sz="1200" b="1" dirty="0" smtClean="0"/>
              <a:t>EB-8</a:t>
            </a:r>
            <a:endParaRPr lang="en-US" sz="1200" b="1" dirty="0"/>
          </a:p>
        </p:txBody>
      </p:sp>
      <p:sp>
        <p:nvSpPr>
          <p:cNvPr id="9" name="Slide Number Placeholder 8"/>
          <p:cNvSpPr>
            <a:spLocks noGrp="1"/>
          </p:cNvSpPr>
          <p:nvPr>
            <p:ph type="sldNum" sz="quarter" idx="12"/>
          </p:nvPr>
        </p:nvSpPr>
        <p:spPr/>
        <p:txBody>
          <a:bodyPr/>
          <a:lstStyle/>
          <a:p>
            <a:fld id="{A4874502-D4F1-4093-971E-62269525832F}" type="slidenum">
              <a:rPr lang="en-US" smtClean="0"/>
              <a:t>13</a:t>
            </a:fld>
            <a:endParaRPr lang="en-US" dirty="0"/>
          </a:p>
        </p:txBody>
      </p:sp>
    </p:spTree>
    <p:extLst>
      <p:ext uri="{BB962C8B-B14F-4D97-AF65-F5344CB8AC3E}">
        <p14:creationId xmlns:p14="http://schemas.microsoft.com/office/powerpoint/2010/main" val="290523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005" y="411407"/>
            <a:ext cx="8029195" cy="990600"/>
          </a:xfrm>
        </p:spPr>
        <p:txBody>
          <a:bodyPr/>
          <a:lstStyle/>
          <a:p>
            <a:r>
              <a:rPr lang="en-US" dirty="0" smtClean="0"/>
              <a:t>Perkins Core Indicators – </a:t>
            </a:r>
            <a:br>
              <a:rPr lang="en-US" dirty="0" smtClean="0"/>
            </a:br>
            <a:r>
              <a:rPr lang="en-US" dirty="0" smtClean="0"/>
              <a:t>Focus, History of Measures</a:t>
            </a:r>
            <a:endParaRPr lang="en-US" dirty="0"/>
          </a:p>
        </p:txBody>
      </p:sp>
      <p:sp>
        <p:nvSpPr>
          <p:cNvPr id="5" name="Content Placeholder 4"/>
          <p:cNvSpPr>
            <a:spLocks noGrp="1"/>
          </p:cNvSpPr>
          <p:nvPr>
            <p:ph idx="1"/>
          </p:nvPr>
        </p:nvSpPr>
        <p:spPr/>
        <p:txBody>
          <a:bodyPr>
            <a:normAutofit fontScale="77500" lnSpcReduction="20000"/>
          </a:bodyPr>
          <a:lstStyle/>
          <a:p>
            <a:endParaRPr lang="en-US" dirty="0" smtClean="0"/>
          </a:p>
          <a:p>
            <a:r>
              <a:rPr lang="en-US" sz="1800" dirty="0" smtClean="0"/>
              <a:t>Focus of measures has always been on program enrollment, outcomes, and progressions.</a:t>
            </a:r>
            <a:endParaRPr lang="en-US" sz="1800" i="1" dirty="0" smtClean="0"/>
          </a:p>
          <a:p>
            <a:r>
              <a:rPr lang="en-US" sz="1800" dirty="0" smtClean="0"/>
              <a:t>Initial measures were highly linked to IPEDS measures – enrollment, and completions in particular.</a:t>
            </a:r>
          </a:p>
          <a:p>
            <a:r>
              <a:rPr lang="en-US" sz="1800" dirty="0" smtClean="0"/>
              <a:t>This is one of the few longer term data collections in which non-credit/non-degree-seeking students have been consistently tracked, in the Non-Program report.</a:t>
            </a:r>
          </a:p>
          <a:p>
            <a:r>
              <a:rPr lang="en-US" sz="1800" dirty="0" smtClean="0"/>
              <a:t>Measures evolved in the mid 2000’s to address progression in career/technical education, such as completion of academic compared to career technical courses by students in all programs.</a:t>
            </a:r>
          </a:p>
          <a:p>
            <a:r>
              <a:rPr lang="en-US" sz="1800" dirty="0" smtClean="0"/>
              <a:t>Measures have always included disaggregation (or grouping) by program, race/ethnicity, and special populations.</a:t>
            </a:r>
          </a:p>
          <a:p>
            <a:r>
              <a:rPr lang="en-US" sz="1800" dirty="0" smtClean="0"/>
              <a:t>Special populations have always included students for whom English is a second language, economically disadvantaged students, single parent students, and students in programs non-traditional for their gender.  Over time, the category of homemaker has split out into homemaker/displaced homemaker.  Categories no longer included are academically disadvantaged students and tech prep students (students who participated in Career/Technical programs in secondary articulated into postsecondary credits).</a:t>
            </a:r>
          </a:p>
        </p:txBody>
      </p:sp>
      <p:pic>
        <p:nvPicPr>
          <p:cNvPr id="8" name="Picture 7" descr="Carl D. Perkins"/>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42200" y="127591"/>
            <a:ext cx="1307805" cy="1558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42200" y="6460481"/>
            <a:ext cx="3200400" cy="276999"/>
          </a:xfrm>
          <a:prstGeom prst="rect">
            <a:avLst/>
          </a:prstGeom>
          <a:noFill/>
        </p:spPr>
        <p:txBody>
          <a:bodyPr wrap="square" rtlCol="0">
            <a:spAutoFit/>
          </a:bodyPr>
          <a:lstStyle/>
          <a:p>
            <a:r>
              <a:rPr lang="en-US" sz="1200" b="1" dirty="0" smtClean="0"/>
              <a:t>EB-9</a:t>
            </a:r>
            <a:endParaRPr lang="en-US" sz="1200" b="1" dirty="0"/>
          </a:p>
        </p:txBody>
      </p:sp>
      <p:sp>
        <p:nvSpPr>
          <p:cNvPr id="9" name="Slide Number Placeholder 8"/>
          <p:cNvSpPr>
            <a:spLocks noGrp="1"/>
          </p:cNvSpPr>
          <p:nvPr>
            <p:ph type="sldNum" sz="quarter" idx="12"/>
          </p:nvPr>
        </p:nvSpPr>
        <p:spPr/>
        <p:txBody>
          <a:bodyPr/>
          <a:lstStyle/>
          <a:p>
            <a:fld id="{A4874502-D4F1-4093-971E-62269525832F}" type="slidenum">
              <a:rPr lang="en-US" smtClean="0"/>
              <a:t>14</a:t>
            </a:fld>
            <a:endParaRPr lang="en-US" dirty="0"/>
          </a:p>
        </p:txBody>
      </p:sp>
    </p:spTree>
    <p:extLst>
      <p:ext uri="{BB962C8B-B14F-4D97-AF65-F5344CB8AC3E}">
        <p14:creationId xmlns:p14="http://schemas.microsoft.com/office/powerpoint/2010/main" val="3178169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090" y="415002"/>
            <a:ext cx="8020110" cy="990600"/>
          </a:xfrm>
        </p:spPr>
        <p:txBody>
          <a:bodyPr/>
          <a:lstStyle/>
          <a:p>
            <a:r>
              <a:rPr lang="en-US" dirty="0" smtClean="0"/>
              <a:t>Perkins Core Indicators – </a:t>
            </a:r>
            <a:br>
              <a:rPr lang="en-US" dirty="0" smtClean="0"/>
            </a:br>
            <a:r>
              <a:rPr lang="en-US" dirty="0" smtClean="0"/>
              <a:t>Current Measures</a:t>
            </a:r>
            <a:endParaRPr lang="en-US" sz="2800" dirty="0"/>
          </a:p>
        </p:txBody>
      </p:sp>
      <p:sp>
        <p:nvSpPr>
          <p:cNvPr id="5" name="Content Placeholder 4"/>
          <p:cNvSpPr>
            <a:spLocks noGrp="1"/>
          </p:cNvSpPr>
          <p:nvPr>
            <p:ph idx="1"/>
          </p:nvPr>
        </p:nvSpPr>
        <p:spPr>
          <a:xfrm>
            <a:off x="3048000" y="1575416"/>
            <a:ext cx="8331200" cy="5101568"/>
          </a:xfrm>
        </p:spPr>
        <p:txBody>
          <a:bodyPr>
            <a:noAutofit/>
          </a:bodyPr>
          <a:lstStyle/>
          <a:p>
            <a:r>
              <a:rPr lang="en-US" sz="1400" dirty="0" smtClean="0"/>
              <a:t>Accountability measures include IPEDS related measures (Year End Program Enrollment, Non-Program Enrollment), Core Indicators, and financial measures.</a:t>
            </a:r>
          </a:p>
          <a:p>
            <a:r>
              <a:rPr lang="en-US" sz="1400" dirty="0" smtClean="0"/>
              <a:t>More General Measures:  Year-End Program Enrollment, Non-Program Enrollment, Fall Enrollment (aligned with IPEDS Fall Enrollment), Awards Conferred (aligned with IPEDS Completions).</a:t>
            </a:r>
          </a:p>
          <a:p>
            <a:r>
              <a:rPr lang="en-US" sz="1400" dirty="0" smtClean="0"/>
              <a:t>Financial Measures:  Occupational Expenditures</a:t>
            </a:r>
          </a:p>
          <a:p>
            <a:r>
              <a:rPr lang="en-US" sz="1400" dirty="0" smtClean="0"/>
              <a:t>Institutional Information:  Program Inventory, Tuition &amp; Fees</a:t>
            </a:r>
          </a:p>
          <a:p>
            <a:r>
              <a:rPr lang="en-US" sz="1400" dirty="0" smtClean="0"/>
              <a:t>Core Indicators – Measures specifically related to Career Technical Programs</a:t>
            </a:r>
          </a:p>
          <a:p>
            <a:pPr lvl="1"/>
            <a:r>
              <a:rPr lang="en-US" sz="1400" dirty="0" smtClean="0"/>
              <a:t>1P1, Technical Skill Attainment</a:t>
            </a:r>
          </a:p>
          <a:p>
            <a:pPr lvl="1"/>
            <a:r>
              <a:rPr lang="en-US" sz="1400" dirty="0" smtClean="0"/>
              <a:t>2P1, Completion of an External Credential, Certificate or Degree</a:t>
            </a:r>
          </a:p>
          <a:p>
            <a:pPr lvl="1"/>
            <a:r>
              <a:rPr lang="en-US" sz="1400" dirty="0" smtClean="0"/>
              <a:t>3P1, Retention or Transfer</a:t>
            </a:r>
          </a:p>
          <a:p>
            <a:pPr lvl="1"/>
            <a:r>
              <a:rPr lang="en-US" sz="1400" dirty="0" smtClean="0"/>
              <a:t>4P1, Student Placement (leavers who continue in higher education, become employed)</a:t>
            </a:r>
          </a:p>
          <a:p>
            <a:pPr lvl="1"/>
            <a:r>
              <a:rPr lang="en-US" sz="1400" dirty="0" smtClean="0"/>
              <a:t>Nontraditional Enrollment and Completion</a:t>
            </a:r>
          </a:p>
          <a:p>
            <a:r>
              <a:rPr lang="en-US" sz="1400" dirty="0" smtClean="0"/>
              <a:t>Key definitions for Core Indicators</a:t>
            </a:r>
          </a:p>
          <a:p>
            <a:pPr lvl="1"/>
            <a:r>
              <a:rPr lang="en-US" sz="1400" dirty="0" smtClean="0"/>
              <a:t>Concentrator</a:t>
            </a:r>
          </a:p>
          <a:p>
            <a:pPr lvl="1"/>
            <a:r>
              <a:rPr lang="en-US" sz="1400" dirty="0" smtClean="0"/>
              <a:t>Participant</a:t>
            </a:r>
          </a:p>
        </p:txBody>
      </p:sp>
      <p:pic>
        <p:nvPicPr>
          <p:cNvPr id="8" name="Picture 7" descr="Carl D. Perkins"/>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09553" y="106325"/>
            <a:ext cx="1349537" cy="1607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9553" y="6473168"/>
            <a:ext cx="3200400" cy="276999"/>
          </a:xfrm>
          <a:prstGeom prst="rect">
            <a:avLst/>
          </a:prstGeom>
          <a:noFill/>
        </p:spPr>
        <p:txBody>
          <a:bodyPr wrap="square" rtlCol="0">
            <a:spAutoFit/>
          </a:bodyPr>
          <a:lstStyle/>
          <a:p>
            <a:r>
              <a:rPr lang="en-US" sz="1200" b="1" dirty="0" smtClean="0"/>
              <a:t>EB-10</a:t>
            </a:r>
            <a:endParaRPr lang="en-US" sz="1200" b="1" dirty="0"/>
          </a:p>
        </p:txBody>
      </p:sp>
      <p:sp>
        <p:nvSpPr>
          <p:cNvPr id="9" name="Slide Number Placeholder 8"/>
          <p:cNvSpPr>
            <a:spLocks noGrp="1"/>
          </p:cNvSpPr>
          <p:nvPr>
            <p:ph type="sldNum" sz="quarter" idx="12"/>
          </p:nvPr>
        </p:nvSpPr>
        <p:spPr/>
        <p:txBody>
          <a:bodyPr/>
          <a:lstStyle/>
          <a:p>
            <a:fld id="{A4874502-D4F1-4093-971E-62269525832F}" type="slidenum">
              <a:rPr lang="en-US" smtClean="0"/>
              <a:t>15</a:t>
            </a:fld>
            <a:endParaRPr lang="en-US" dirty="0"/>
          </a:p>
        </p:txBody>
      </p:sp>
    </p:spTree>
    <p:extLst>
      <p:ext uri="{BB962C8B-B14F-4D97-AF65-F5344CB8AC3E}">
        <p14:creationId xmlns:p14="http://schemas.microsoft.com/office/powerpoint/2010/main" val="3371357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458" y="534636"/>
            <a:ext cx="7482283" cy="990600"/>
          </a:xfrm>
        </p:spPr>
        <p:txBody>
          <a:bodyPr/>
          <a:lstStyle/>
          <a:p>
            <a:r>
              <a:rPr lang="en-US" dirty="0" smtClean="0"/>
              <a:t>Perkins Core Indicators – Resources</a:t>
            </a:r>
            <a:endParaRPr lang="en-US" sz="2800" dirty="0"/>
          </a:p>
        </p:txBody>
      </p:sp>
      <p:sp>
        <p:nvSpPr>
          <p:cNvPr id="5" name="Content Placeholder 4"/>
          <p:cNvSpPr>
            <a:spLocks noGrp="1"/>
          </p:cNvSpPr>
          <p:nvPr>
            <p:ph idx="1"/>
          </p:nvPr>
        </p:nvSpPr>
        <p:spPr>
          <a:xfrm>
            <a:off x="3047999" y="1756208"/>
            <a:ext cx="8331200" cy="4800600"/>
          </a:xfrm>
        </p:spPr>
        <p:txBody>
          <a:bodyPr>
            <a:normAutofit fontScale="25000" lnSpcReduction="20000"/>
          </a:bodyPr>
          <a:lstStyle/>
          <a:p>
            <a:endParaRPr lang="en-US" dirty="0" smtClean="0"/>
          </a:p>
          <a:p>
            <a:r>
              <a:rPr lang="en-US" sz="8000" dirty="0" smtClean="0"/>
              <a:t>Dean’s Guide – Section 2.6.  This includes instructions for collecting and reporting data, </a:t>
            </a:r>
            <a:r>
              <a:rPr lang="en-US" sz="8000" dirty="0"/>
              <a:t>and updated as of </a:t>
            </a:r>
            <a:r>
              <a:rPr lang="en-US" sz="8000" dirty="0" smtClean="0"/>
              <a:t>2011.  </a:t>
            </a:r>
            <a:r>
              <a:rPr lang="en-US" sz="8000" dirty="0" smtClean="0">
                <a:hlinkClick r:id="rId2"/>
              </a:rPr>
              <a:t>http</a:t>
            </a:r>
            <a:r>
              <a:rPr lang="en-US" sz="8000" dirty="0">
                <a:hlinkClick r:id="rId2"/>
              </a:rPr>
              <a:t>://</a:t>
            </a:r>
            <a:r>
              <a:rPr lang="en-US" sz="8000" dirty="0" smtClean="0">
                <a:hlinkClick r:id="rId2"/>
              </a:rPr>
              <a:t>www.michigancc.net/Perkins/resources-guide.aspx?PageFunction=ViewGuide</a:t>
            </a:r>
            <a:r>
              <a:rPr lang="en-US" sz="8000" i="1" dirty="0" smtClean="0"/>
              <a:t>.  </a:t>
            </a:r>
            <a:endParaRPr lang="en-US" sz="8000" dirty="0"/>
          </a:p>
          <a:p>
            <a:r>
              <a:rPr lang="en-US" sz="8000" dirty="0" smtClean="0"/>
              <a:t>The most updated instructions and definitions are only accessible with an institution issued logon under the Community Colleges data collection page.</a:t>
            </a:r>
          </a:p>
          <a:p>
            <a:r>
              <a:rPr lang="en-US" sz="8000" dirty="0" smtClean="0"/>
              <a:t>The Resources Tab on the Michigan Community Colleges Network website includes a variety of material including tables of high wage/high demand/high skill programs and non-traditional programs.  </a:t>
            </a:r>
            <a:r>
              <a:rPr lang="en-US" sz="8000" dirty="0" smtClean="0">
                <a:hlinkClick r:id="rId3"/>
              </a:rPr>
              <a:t>http</a:t>
            </a:r>
            <a:r>
              <a:rPr lang="en-US" sz="8000" dirty="0">
                <a:hlinkClick r:id="rId3"/>
              </a:rPr>
              <a:t>://</a:t>
            </a:r>
            <a:r>
              <a:rPr lang="en-US" sz="8000" dirty="0" smtClean="0">
                <a:hlinkClick r:id="rId3"/>
              </a:rPr>
              <a:t>www.michigancc.net/resource/default.aspx</a:t>
            </a:r>
            <a:r>
              <a:rPr lang="en-US" sz="8000" dirty="0" smtClean="0"/>
              <a:t>.</a:t>
            </a:r>
          </a:p>
          <a:p>
            <a:endParaRPr lang="en-US" sz="8000" dirty="0" smtClean="0"/>
          </a:p>
        </p:txBody>
      </p:sp>
      <p:pic>
        <p:nvPicPr>
          <p:cNvPr id="8" name="Picture 7" descr="Carl D. Perkins"/>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977656" y="228600"/>
            <a:ext cx="1345103" cy="1602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36219" y="6481743"/>
            <a:ext cx="3200400" cy="276999"/>
          </a:xfrm>
          <a:prstGeom prst="rect">
            <a:avLst/>
          </a:prstGeom>
          <a:noFill/>
        </p:spPr>
        <p:txBody>
          <a:bodyPr wrap="square" rtlCol="0">
            <a:spAutoFit/>
          </a:bodyPr>
          <a:lstStyle/>
          <a:p>
            <a:r>
              <a:rPr lang="en-US" sz="1200" b="1" dirty="0" smtClean="0"/>
              <a:t>EB-11</a:t>
            </a:r>
            <a:endParaRPr lang="en-US" sz="1200" b="1" dirty="0"/>
          </a:p>
        </p:txBody>
      </p:sp>
      <p:sp>
        <p:nvSpPr>
          <p:cNvPr id="9" name="Slide Number Placeholder 8"/>
          <p:cNvSpPr>
            <a:spLocks noGrp="1"/>
          </p:cNvSpPr>
          <p:nvPr>
            <p:ph type="sldNum" sz="quarter" idx="12"/>
          </p:nvPr>
        </p:nvSpPr>
        <p:spPr/>
        <p:txBody>
          <a:bodyPr/>
          <a:lstStyle/>
          <a:p>
            <a:fld id="{A4874502-D4F1-4093-971E-62269525832F}" type="slidenum">
              <a:rPr lang="en-US" smtClean="0"/>
              <a:t>16</a:t>
            </a:fld>
            <a:endParaRPr lang="en-US" dirty="0"/>
          </a:p>
        </p:txBody>
      </p:sp>
    </p:spTree>
    <p:extLst>
      <p:ext uri="{BB962C8B-B14F-4D97-AF65-F5344CB8AC3E}">
        <p14:creationId xmlns:p14="http://schemas.microsoft.com/office/powerpoint/2010/main" val="1163873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3810000"/>
            <a:ext cx="5012267" cy="2819400"/>
          </a:xfrm>
          <a:prstGeom prst="rect">
            <a:avLst/>
          </a:prstGeom>
        </p:spPr>
      </p:pic>
      <p:sp>
        <p:nvSpPr>
          <p:cNvPr id="2" name="Title 1"/>
          <p:cNvSpPr>
            <a:spLocks noGrp="1"/>
          </p:cNvSpPr>
          <p:nvPr>
            <p:ph type="ctrTitle" sz="quarter"/>
          </p:nvPr>
        </p:nvSpPr>
        <p:spPr>
          <a:xfrm>
            <a:off x="3075172" y="964507"/>
            <a:ext cx="8578112" cy="1697665"/>
          </a:xfrm>
        </p:spPr>
        <p:txBody>
          <a:bodyPr/>
          <a:lstStyle/>
          <a:p>
            <a:r>
              <a:rPr lang="en-US" sz="3600" dirty="0" smtClean="0"/>
              <a:t>Activity Classification Structure (ACS)</a:t>
            </a:r>
            <a:br>
              <a:rPr lang="en-US" sz="3600" dirty="0" smtClean="0"/>
            </a:br>
            <a:endParaRPr lang="en-US" sz="3600" dirty="0"/>
          </a:p>
        </p:txBody>
      </p:sp>
      <p:sp>
        <p:nvSpPr>
          <p:cNvPr id="3" name="Subtitle 2"/>
          <p:cNvSpPr>
            <a:spLocks noGrp="1"/>
          </p:cNvSpPr>
          <p:nvPr>
            <p:ph type="subTitle" sz="quarter" idx="1"/>
          </p:nvPr>
        </p:nvSpPr>
        <p:spPr>
          <a:xfrm>
            <a:off x="3075172" y="3452037"/>
            <a:ext cx="5892800" cy="2362200"/>
          </a:xfrm>
        </p:spPr>
        <p:txBody>
          <a:bodyPr/>
          <a:lstStyle/>
          <a:p>
            <a:pPr lvl="0">
              <a:buClr>
                <a:prstClr val="black"/>
              </a:buClr>
            </a:pPr>
            <a:r>
              <a:rPr lang="en-US" b="1" dirty="0" smtClean="0">
                <a:solidFill>
                  <a:prstClr val="black"/>
                </a:solidFill>
              </a:rPr>
              <a:t>Nick Baker</a:t>
            </a:r>
            <a:r>
              <a:rPr lang="en-US" b="1" dirty="0">
                <a:solidFill>
                  <a:prstClr val="black"/>
                </a:solidFill>
              </a:rPr>
              <a:t/>
            </a:r>
            <a:br>
              <a:rPr lang="en-US" b="1" dirty="0">
                <a:solidFill>
                  <a:prstClr val="black"/>
                </a:solidFill>
              </a:rPr>
            </a:br>
            <a:r>
              <a:rPr lang="en-US" b="1" dirty="0" smtClean="0">
                <a:solidFill>
                  <a:prstClr val="black"/>
                </a:solidFill>
              </a:rPr>
              <a:t>Director,  Institutional </a:t>
            </a:r>
            <a:r>
              <a:rPr lang="en-US" b="1" dirty="0">
                <a:solidFill>
                  <a:prstClr val="black"/>
                </a:solidFill>
              </a:rPr>
              <a:t>Research</a:t>
            </a:r>
            <a:br>
              <a:rPr lang="en-US" b="1" dirty="0">
                <a:solidFill>
                  <a:prstClr val="black"/>
                </a:solidFill>
              </a:rPr>
            </a:br>
            <a:r>
              <a:rPr lang="en-US" b="1" dirty="0" smtClean="0">
                <a:solidFill>
                  <a:prstClr val="black"/>
                </a:solidFill>
              </a:rPr>
              <a:t>Kirtland </a:t>
            </a:r>
            <a:r>
              <a:rPr lang="en-US" b="1" dirty="0">
                <a:solidFill>
                  <a:prstClr val="black"/>
                </a:solidFill>
              </a:rPr>
              <a:t>Community College</a:t>
            </a:r>
          </a:p>
          <a:p>
            <a:endParaRPr lang="en-US" dirty="0"/>
          </a:p>
        </p:txBody>
      </p:sp>
      <p:sp>
        <p:nvSpPr>
          <p:cNvPr id="7" name="TextBox 6"/>
          <p:cNvSpPr txBox="1"/>
          <p:nvPr/>
        </p:nvSpPr>
        <p:spPr>
          <a:xfrm>
            <a:off x="2061919" y="6412229"/>
            <a:ext cx="1357686" cy="553998"/>
          </a:xfrm>
          <a:prstGeom prst="rect">
            <a:avLst/>
          </a:prstGeom>
          <a:noFill/>
        </p:spPr>
        <p:txBody>
          <a:bodyPr wrap="square" rtlCol="0">
            <a:spAutoFit/>
          </a:bodyPr>
          <a:lstStyle/>
          <a:p>
            <a:r>
              <a:rPr lang="en-US" sz="1200" b="1" dirty="0" smtClean="0"/>
              <a:t>NB-1</a:t>
            </a:r>
          </a:p>
          <a:p>
            <a:endParaRPr lang="en-US" dirty="0"/>
          </a:p>
        </p:txBody>
      </p:sp>
      <p:sp>
        <p:nvSpPr>
          <p:cNvPr id="8" name="Slide Number Placeholder 7"/>
          <p:cNvSpPr>
            <a:spLocks noGrp="1"/>
          </p:cNvSpPr>
          <p:nvPr>
            <p:ph type="sldNum" sz="quarter" idx="4"/>
          </p:nvPr>
        </p:nvSpPr>
        <p:spPr/>
        <p:txBody>
          <a:bodyPr/>
          <a:lstStyle/>
          <a:p>
            <a:fld id="{03CEC96A-4A6C-4E57-9106-B891AF93871E}" type="slidenum">
              <a:rPr lang="en-US" smtClean="0"/>
              <a:t>17</a:t>
            </a:fld>
            <a:endParaRPr lang="en-US" dirty="0"/>
          </a:p>
        </p:txBody>
      </p:sp>
    </p:spTree>
    <p:extLst>
      <p:ext uri="{BB962C8B-B14F-4D97-AF65-F5344CB8AC3E}">
        <p14:creationId xmlns:p14="http://schemas.microsoft.com/office/powerpoint/2010/main" val="1065645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0" y="228600"/>
            <a:ext cx="8610600" cy="495300"/>
          </a:xfrm>
        </p:spPr>
        <p:txBody>
          <a:bodyPr/>
          <a:lstStyle/>
          <a:p>
            <a:r>
              <a:rPr lang="en-US" sz="2800" dirty="0" smtClean="0"/>
              <a:t>	ACS – at present</a:t>
            </a:r>
            <a:endParaRPr lang="en-US" sz="2800" dirty="0"/>
          </a:p>
        </p:txBody>
      </p:sp>
      <p:sp>
        <p:nvSpPr>
          <p:cNvPr id="3" name="Content Placeholder 2"/>
          <p:cNvSpPr>
            <a:spLocks noGrp="1"/>
          </p:cNvSpPr>
          <p:nvPr>
            <p:ph idx="1"/>
          </p:nvPr>
        </p:nvSpPr>
        <p:spPr>
          <a:xfrm>
            <a:off x="3048000" y="838200"/>
            <a:ext cx="8204200" cy="5334000"/>
          </a:xfrm>
        </p:spPr>
        <p:txBody>
          <a:bodyPr/>
          <a:lstStyle/>
          <a:p>
            <a:r>
              <a:rPr lang="en-US" dirty="0" smtClean="0"/>
              <a:t>Originally started and published in 1981</a:t>
            </a:r>
          </a:p>
          <a:p>
            <a:r>
              <a:rPr lang="en-US" dirty="0" smtClean="0"/>
              <a:t>Revisions in 2003, 2010 by the Department of Energy, Labor and Economic Growth </a:t>
            </a:r>
          </a:p>
          <a:p>
            <a:r>
              <a:rPr lang="en-US" dirty="0" smtClean="0"/>
              <a:t>Four reports – 3, 5, 6 and 7.  Follows the Manual for Uniform Financial Reporting (MUFR).</a:t>
            </a:r>
          </a:p>
          <a:p>
            <a:r>
              <a:rPr lang="en-US" dirty="0" smtClean="0"/>
              <a:t>All of the reports collect information based ACS category:  1.1 General Education, 1.2 Business &amp; Human Services, 1.3 Technical &amp; Industrial Occupations, 1.4 Health Occupations, 1.5 Developmental Ed &amp; Basic Skills, 1.6 Human Development and 1.7 Personal Interest</a:t>
            </a:r>
          </a:p>
        </p:txBody>
      </p:sp>
      <p:sp>
        <p:nvSpPr>
          <p:cNvPr id="4" name="Slide Number Placeholder 3"/>
          <p:cNvSpPr>
            <a:spLocks noGrp="1"/>
          </p:cNvSpPr>
          <p:nvPr>
            <p:ph type="sldNum" sz="quarter" idx="12"/>
          </p:nvPr>
        </p:nvSpPr>
        <p:spPr/>
        <p:txBody>
          <a:bodyPr/>
          <a:lstStyle/>
          <a:p>
            <a:fld id="{A4874502-D4F1-4093-971E-62269525832F}" type="slidenum">
              <a:rPr lang="en-US" smtClean="0"/>
              <a:t>18</a:t>
            </a:fld>
            <a:endParaRPr lang="en-US" dirty="0"/>
          </a:p>
        </p:txBody>
      </p:sp>
      <p:sp>
        <p:nvSpPr>
          <p:cNvPr id="5" name="TextBox 4"/>
          <p:cNvSpPr txBox="1"/>
          <p:nvPr/>
        </p:nvSpPr>
        <p:spPr>
          <a:xfrm>
            <a:off x="1955800" y="6400800"/>
            <a:ext cx="1651000" cy="276999"/>
          </a:xfrm>
          <a:prstGeom prst="rect">
            <a:avLst/>
          </a:prstGeom>
          <a:noFill/>
        </p:spPr>
        <p:txBody>
          <a:bodyPr wrap="square" rtlCol="0">
            <a:spAutoFit/>
          </a:bodyPr>
          <a:lstStyle/>
          <a:p>
            <a:r>
              <a:rPr lang="en-US" sz="1200" b="1" dirty="0" smtClean="0"/>
              <a:t>NB-2</a:t>
            </a:r>
            <a:endParaRPr lang="en-US" sz="1200" b="1" dirty="0"/>
          </a:p>
        </p:txBody>
      </p:sp>
    </p:spTree>
    <p:extLst>
      <p:ext uri="{BB962C8B-B14F-4D97-AF65-F5344CB8AC3E}">
        <p14:creationId xmlns:p14="http://schemas.microsoft.com/office/powerpoint/2010/main" val="105724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0" y="228600"/>
            <a:ext cx="8737600" cy="622300"/>
          </a:xfrm>
        </p:spPr>
        <p:txBody>
          <a:bodyPr/>
          <a:lstStyle/>
          <a:p>
            <a:r>
              <a:rPr lang="en-US" sz="2800" dirty="0" smtClean="0"/>
              <a:t>ACS – at present continued	</a:t>
            </a:r>
            <a:endParaRPr lang="en-US" sz="2800" dirty="0"/>
          </a:p>
        </p:txBody>
      </p:sp>
      <p:sp>
        <p:nvSpPr>
          <p:cNvPr id="3" name="Content Placeholder 2"/>
          <p:cNvSpPr>
            <a:spLocks noGrp="1"/>
          </p:cNvSpPr>
          <p:nvPr>
            <p:ph idx="1"/>
          </p:nvPr>
        </p:nvSpPr>
        <p:spPr>
          <a:xfrm>
            <a:off x="3048000" y="965200"/>
            <a:ext cx="8013700" cy="5207000"/>
          </a:xfrm>
        </p:spPr>
        <p:txBody>
          <a:bodyPr/>
          <a:lstStyle/>
          <a:p>
            <a:r>
              <a:rPr lang="en-US" dirty="0"/>
              <a:t>ACS 3 collects information on expenditures</a:t>
            </a:r>
          </a:p>
          <a:p>
            <a:r>
              <a:rPr lang="en-US" dirty="0" smtClean="0"/>
              <a:t>ACS 5 collects information on tuition, taxable value and millage (revenue)</a:t>
            </a:r>
          </a:p>
          <a:p>
            <a:r>
              <a:rPr lang="en-US" dirty="0" smtClean="0"/>
              <a:t>ACS 6 collects information on enrollment including courses, sections; headcount, credit hours, contact hours, occupational contact hours by in-district and out-of-district (used in Perkins Allocation formula)</a:t>
            </a:r>
          </a:p>
          <a:p>
            <a:r>
              <a:rPr lang="en-US" dirty="0" smtClean="0"/>
              <a:t>ACS 7 collects information on physical plant expenditures and activity including square and cubic feet of buildings, energy and water/sewage costs</a:t>
            </a:r>
            <a:endParaRPr lang="en-US" dirty="0"/>
          </a:p>
        </p:txBody>
      </p:sp>
      <p:sp>
        <p:nvSpPr>
          <p:cNvPr id="4" name="Slide Number Placeholder 3"/>
          <p:cNvSpPr>
            <a:spLocks noGrp="1"/>
          </p:cNvSpPr>
          <p:nvPr>
            <p:ph type="sldNum" sz="quarter" idx="12"/>
          </p:nvPr>
        </p:nvSpPr>
        <p:spPr/>
        <p:txBody>
          <a:bodyPr/>
          <a:lstStyle/>
          <a:p>
            <a:fld id="{A4874502-D4F1-4093-971E-62269525832F}" type="slidenum">
              <a:rPr lang="en-US" smtClean="0"/>
              <a:t>19</a:t>
            </a:fld>
            <a:endParaRPr lang="en-US" dirty="0"/>
          </a:p>
        </p:txBody>
      </p:sp>
      <p:sp>
        <p:nvSpPr>
          <p:cNvPr id="5" name="TextBox 4"/>
          <p:cNvSpPr txBox="1"/>
          <p:nvPr/>
        </p:nvSpPr>
        <p:spPr>
          <a:xfrm>
            <a:off x="1930400" y="6443990"/>
            <a:ext cx="580608" cy="261610"/>
          </a:xfrm>
          <a:prstGeom prst="rect">
            <a:avLst/>
          </a:prstGeom>
          <a:noFill/>
        </p:spPr>
        <p:txBody>
          <a:bodyPr wrap="none" rtlCol="0">
            <a:spAutoFit/>
          </a:bodyPr>
          <a:lstStyle/>
          <a:p>
            <a:r>
              <a:rPr lang="en-US" sz="1100" b="1" dirty="0" smtClean="0"/>
              <a:t>NB-3</a:t>
            </a:r>
          </a:p>
        </p:txBody>
      </p:sp>
    </p:spTree>
    <p:extLst>
      <p:ext uri="{BB962C8B-B14F-4D97-AF65-F5344CB8AC3E}">
        <p14:creationId xmlns:p14="http://schemas.microsoft.com/office/powerpoint/2010/main" val="296479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3175616" y="333830"/>
            <a:ext cx="8203583" cy="1670080"/>
          </a:xfrm>
          <a:prstGeom prst="rect">
            <a:avLst/>
          </a:prstGeom>
        </p:spPr>
        <p:txBody>
          <a:bodyPr/>
          <a:lstStyle/>
          <a:p>
            <a:pPr defTabSz="168408">
              <a:defRPr sz="3280"/>
            </a:pPr>
            <a:r>
              <a:rPr dirty="0"/>
              <a:t>State of </a:t>
            </a:r>
            <a:r>
              <a:rPr dirty="0" smtClean="0"/>
              <a:t>Michigan</a:t>
            </a:r>
            <a:r>
              <a:rPr lang="en-US" dirty="0" smtClean="0"/>
              <a:t> </a:t>
            </a:r>
            <a:r>
              <a:rPr dirty="0" smtClean="0"/>
              <a:t>Departments </a:t>
            </a:r>
            <a:r>
              <a:rPr lang="en-US" dirty="0"/>
              <a:t/>
            </a:r>
            <a:br>
              <a:rPr lang="en-US" dirty="0"/>
            </a:br>
            <a:r>
              <a:rPr lang="en-US" dirty="0" smtClean="0"/>
              <a:t>Interacting D</a:t>
            </a:r>
            <a:r>
              <a:rPr dirty="0" smtClean="0"/>
              <a:t>irect</a:t>
            </a:r>
            <a:r>
              <a:rPr lang="en-US" dirty="0" smtClean="0"/>
              <a:t>ly</a:t>
            </a:r>
            <a:r>
              <a:rPr dirty="0" smtClean="0"/>
              <a:t> with </a:t>
            </a:r>
            <a:r>
              <a:rPr lang="en-US" dirty="0" smtClean="0"/>
              <a:t/>
            </a:r>
            <a:br>
              <a:rPr lang="en-US" dirty="0" smtClean="0"/>
            </a:br>
            <a:r>
              <a:rPr lang="en-US" dirty="0" smtClean="0"/>
              <a:t>C</a:t>
            </a:r>
            <a:r>
              <a:rPr dirty="0" smtClean="0"/>
              <a:t>ommunity </a:t>
            </a:r>
            <a:r>
              <a:rPr lang="en-US" dirty="0" smtClean="0"/>
              <a:t>C</a:t>
            </a:r>
            <a:r>
              <a:rPr dirty="0" smtClean="0"/>
              <a:t>olleges</a:t>
            </a:r>
            <a:endParaRPr dirty="0"/>
          </a:p>
        </p:txBody>
      </p:sp>
      <p:grpSp>
        <p:nvGrpSpPr>
          <p:cNvPr id="3" name="Group 2"/>
          <p:cNvGrpSpPr/>
          <p:nvPr/>
        </p:nvGrpSpPr>
        <p:grpSpPr>
          <a:xfrm>
            <a:off x="3392669" y="2296394"/>
            <a:ext cx="7124320" cy="4126238"/>
            <a:chOff x="1347666" y="1822450"/>
            <a:chExt cx="10132366" cy="5868428"/>
          </a:xfrm>
        </p:grpSpPr>
        <p:sp>
          <p:nvSpPr>
            <p:cNvPr id="121" name="Shape 121"/>
            <p:cNvSpPr/>
            <p:nvPr/>
          </p:nvSpPr>
          <p:spPr>
            <a:xfrm>
              <a:off x="1365249" y="1844042"/>
              <a:ext cx="1270001" cy="1270001"/>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err="1"/>
                <a:t>Dept</a:t>
              </a:r>
              <a:r>
                <a:rPr sz="1125" dirty="0"/>
                <a:t> of Education (MDE)</a:t>
              </a:r>
            </a:p>
          </p:txBody>
        </p:sp>
        <p:sp>
          <p:nvSpPr>
            <p:cNvPr id="122" name="Shape 122"/>
            <p:cNvSpPr/>
            <p:nvPr/>
          </p:nvSpPr>
          <p:spPr>
            <a:xfrm>
              <a:off x="1365250" y="5039667"/>
              <a:ext cx="1270000" cy="812156"/>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Perkins Secondary CTE</a:t>
              </a:r>
            </a:p>
          </p:txBody>
        </p:sp>
        <p:sp>
          <p:nvSpPr>
            <p:cNvPr id="123" name="Shape 123"/>
            <p:cNvSpPr/>
            <p:nvPr/>
          </p:nvSpPr>
          <p:spPr>
            <a:xfrm>
              <a:off x="1347666" y="4130870"/>
              <a:ext cx="1270001" cy="812156"/>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defRPr sz="2400"/>
              </a:pPr>
              <a:r>
                <a:rPr sz="1125"/>
                <a:t>Early &amp;  Middle Colleges</a:t>
              </a:r>
            </a:p>
          </p:txBody>
        </p:sp>
        <p:sp>
          <p:nvSpPr>
            <p:cNvPr id="124" name="Shape 124"/>
            <p:cNvSpPr/>
            <p:nvPr/>
          </p:nvSpPr>
          <p:spPr>
            <a:xfrm>
              <a:off x="1365250" y="3222073"/>
              <a:ext cx="1270000" cy="812156"/>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Dual Enrollment </a:t>
              </a:r>
            </a:p>
          </p:txBody>
        </p:sp>
        <p:sp>
          <p:nvSpPr>
            <p:cNvPr id="126" name="Shape 126"/>
            <p:cNvSpPr/>
            <p:nvPr/>
          </p:nvSpPr>
          <p:spPr>
            <a:xfrm>
              <a:off x="4698522" y="1844042"/>
              <a:ext cx="1369964" cy="1270001"/>
            </a:xfrm>
            <a:prstGeom prst="rect">
              <a:avLst/>
            </a:prstGeom>
            <a:blipFill>
              <a:blip r:embed="rId4"/>
            </a:blipFill>
            <a:ln w="12700">
              <a:miter lim="400000"/>
            </a:ln>
            <a:effectLst>
              <a:outerShdw blurRad="25400" dist="25400" dir="2388334" rotWithShape="0">
                <a:srgbClr val="000000">
                  <a:alpha val="7931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Licensing &amp; Regulation (LARA)</a:t>
              </a:r>
            </a:p>
          </p:txBody>
        </p:sp>
        <p:sp>
          <p:nvSpPr>
            <p:cNvPr id="127" name="Shape 127"/>
            <p:cNvSpPr/>
            <p:nvPr/>
          </p:nvSpPr>
          <p:spPr>
            <a:xfrm>
              <a:off x="6245237" y="1844042"/>
              <a:ext cx="2010966" cy="1270001"/>
            </a:xfrm>
            <a:prstGeom prst="rect">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err="1"/>
                <a:t>Dept</a:t>
              </a:r>
              <a:r>
                <a:rPr sz="1125" dirty="0"/>
                <a:t> of Technology, Management &amp; Budget (DTMB)</a:t>
              </a:r>
            </a:p>
          </p:txBody>
        </p:sp>
        <p:sp>
          <p:nvSpPr>
            <p:cNvPr id="128" name="Shape 128"/>
            <p:cNvSpPr/>
            <p:nvPr/>
          </p:nvSpPr>
          <p:spPr>
            <a:xfrm>
              <a:off x="8426679" y="1822450"/>
              <a:ext cx="1407434" cy="1270001"/>
            </a:xfrm>
            <a:prstGeom prst="rect">
              <a:avLst/>
            </a:prstGeom>
            <a:blipFill>
              <a:blip r:embed="rId6"/>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p>
              <a:pPr>
                <a:defRPr sz="1600">
                  <a:solidFill>
                    <a:srgbClr val="FFFFFF"/>
                  </a:solidFill>
                </a:defRPr>
              </a:pPr>
              <a:r>
                <a:rPr sz="1125" dirty="0" err="1"/>
                <a:t>Dept</a:t>
              </a:r>
              <a:r>
                <a:rPr sz="1125" dirty="0"/>
                <a:t> of </a:t>
              </a:r>
            </a:p>
            <a:p>
              <a:pPr>
                <a:defRPr sz="1600">
                  <a:solidFill>
                    <a:srgbClr val="FFFFFF"/>
                  </a:solidFill>
                </a:defRPr>
              </a:pPr>
              <a:r>
                <a:rPr sz="1125" dirty="0"/>
                <a:t>Treasury</a:t>
              </a:r>
            </a:p>
          </p:txBody>
        </p:sp>
        <p:sp>
          <p:nvSpPr>
            <p:cNvPr id="129" name="Shape 129"/>
            <p:cNvSpPr/>
            <p:nvPr/>
          </p:nvSpPr>
          <p:spPr>
            <a:xfrm>
              <a:off x="9973395" y="1822450"/>
              <a:ext cx="1506637" cy="1270001"/>
            </a:xfrm>
            <a:prstGeom prst="rect">
              <a:avLst/>
            </a:prstGeom>
            <a:blipFill>
              <a:blip r:embed="rId7"/>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p>
              <a:pPr>
                <a:defRPr sz="2400">
                  <a:solidFill>
                    <a:srgbClr val="FFFFFF"/>
                  </a:solidFill>
                </a:defRPr>
              </a:pPr>
              <a:r>
                <a:rPr sz="1125"/>
                <a:t>Dept of Military &amp; Veteran</a:t>
              </a:r>
              <a:r>
                <a:rPr sz="1687"/>
                <a:t> </a:t>
              </a:r>
              <a:r>
                <a:rPr sz="1125"/>
                <a:t>Affairs</a:t>
              </a:r>
            </a:p>
          </p:txBody>
        </p:sp>
        <p:sp>
          <p:nvSpPr>
            <p:cNvPr id="133" name="Shape 133"/>
            <p:cNvSpPr/>
            <p:nvPr/>
          </p:nvSpPr>
          <p:spPr>
            <a:xfrm>
              <a:off x="4799774" y="3228962"/>
              <a:ext cx="1268711" cy="782490"/>
            </a:xfrm>
            <a:prstGeom prst="rect">
              <a:avLst/>
            </a:prstGeom>
            <a:blipFill>
              <a:blip r:embed="rId8"/>
            </a:blipFill>
            <a:ln w="12700">
              <a:miter lim="400000"/>
            </a:ln>
            <a:effectLst>
              <a:outerShdw blurRad="25400" dist="25400" dir="2388334" rotWithShape="0">
                <a:srgbClr val="000000">
                  <a:alpha val="7931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defRPr sz="2400"/>
              </a:pPr>
              <a:r>
                <a:rPr sz="1125" dirty="0"/>
                <a:t>Occupation Licenses</a:t>
              </a:r>
            </a:p>
          </p:txBody>
        </p:sp>
        <p:sp>
          <p:nvSpPr>
            <p:cNvPr id="134" name="Shape 134"/>
            <p:cNvSpPr/>
            <p:nvPr/>
          </p:nvSpPr>
          <p:spPr>
            <a:xfrm>
              <a:off x="6615720" y="3222073"/>
              <a:ext cx="1440104" cy="703769"/>
            </a:xfrm>
            <a:prstGeom prst="rect">
              <a:avLst/>
            </a:prstGeom>
            <a:blipFill>
              <a:blip r:embed="rId9"/>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Budget Office</a:t>
              </a:r>
            </a:p>
          </p:txBody>
        </p:sp>
        <p:sp>
          <p:nvSpPr>
            <p:cNvPr id="135" name="Shape 135"/>
            <p:cNvSpPr/>
            <p:nvPr/>
          </p:nvSpPr>
          <p:spPr>
            <a:xfrm>
              <a:off x="6615720" y="4130870"/>
              <a:ext cx="1440104" cy="1270001"/>
            </a:xfrm>
            <a:prstGeom prst="rect">
              <a:avLst/>
            </a:prstGeom>
            <a:blipFill>
              <a:blip r:embed="rId9"/>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Center for Educ. Perf. and Info. (CEPI)</a:t>
              </a:r>
            </a:p>
          </p:txBody>
        </p:sp>
        <p:sp>
          <p:nvSpPr>
            <p:cNvPr id="136" name="Shape 136"/>
            <p:cNvSpPr/>
            <p:nvPr/>
          </p:nvSpPr>
          <p:spPr>
            <a:xfrm>
              <a:off x="6604000" y="5577950"/>
              <a:ext cx="1451824" cy="812157"/>
            </a:xfrm>
            <a:prstGeom prst="rect">
              <a:avLst/>
            </a:prstGeom>
            <a:blipFill>
              <a:blip r:embed="rId9"/>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MI Dashboards</a:t>
              </a:r>
            </a:p>
          </p:txBody>
        </p:sp>
        <p:sp>
          <p:nvSpPr>
            <p:cNvPr id="137" name="Shape 137"/>
            <p:cNvSpPr/>
            <p:nvPr/>
          </p:nvSpPr>
          <p:spPr>
            <a:xfrm>
              <a:off x="6603999" y="6560577"/>
              <a:ext cx="1451825" cy="1130301"/>
            </a:xfrm>
            <a:prstGeom prst="rect">
              <a:avLst/>
            </a:prstGeom>
            <a:blipFill>
              <a:blip r:embed="rId9"/>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Labor Market Information (LMI)</a:t>
              </a:r>
            </a:p>
          </p:txBody>
        </p:sp>
        <p:sp>
          <p:nvSpPr>
            <p:cNvPr id="138" name="Shape 138"/>
            <p:cNvSpPr/>
            <p:nvPr/>
          </p:nvSpPr>
          <p:spPr>
            <a:xfrm>
              <a:off x="8426679" y="3244850"/>
              <a:ext cx="1407434" cy="782489"/>
            </a:xfrm>
            <a:prstGeom prst="rect">
              <a:avLst/>
            </a:prstGeom>
            <a:blipFill>
              <a:blip r:embed="rId6"/>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Tuition Scholarships</a:t>
              </a:r>
            </a:p>
          </p:txBody>
        </p:sp>
        <p:sp>
          <p:nvSpPr>
            <p:cNvPr id="139" name="Shape 139"/>
            <p:cNvSpPr/>
            <p:nvPr/>
          </p:nvSpPr>
          <p:spPr>
            <a:xfrm>
              <a:off x="9973395" y="3244850"/>
              <a:ext cx="1506637" cy="766602"/>
            </a:xfrm>
            <a:prstGeom prst="rect">
              <a:avLst/>
            </a:prstGeom>
            <a:blipFill>
              <a:blip r:embed="rId7"/>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defRPr sz="2400"/>
              </a:pPr>
              <a:r>
                <a:rPr sz="1125"/>
                <a:t>Tuition Scholarships</a:t>
              </a:r>
            </a:p>
          </p:txBody>
        </p:sp>
        <p:grpSp>
          <p:nvGrpSpPr>
            <p:cNvPr id="2" name="Group 1"/>
            <p:cNvGrpSpPr/>
            <p:nvPr/>
          </p:nvGrpSpPr>
          <p:grpSpPr>
            <a:xfrm>
              <a:off x="2846717" y="1822450"/>
              <a:ext cx="3256810" cy="4915108"/>
              <a:chOff x="2846717" y="1822450"/>
              <a:chExt cx="3256810" cy="4915108"/>
            </a:xfrm>
          </p:grpSpPr>
          <p:sp>
            <p:nvSpPr>
              <p:cNvPr id="125" name="Shape 125"/>
              <p:cNvSpPr/>
              <p:nvPr/>
            </p:nvSpPr>
            <p:spPr>
              <a:xfrm>
                <a:off x="2861841" y="1822450"/>
                <a:ext cx="1659929" cy="1270001"/>
              </a:xfrm>
              <a:prstGeom prst="rect">
                <a:avLst/>
              </a:prstGeom>
              <a:blipFill>
                <a:blip r:embed="rId10"/>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p>
                <a:pPr>
                  <a:defRPr sz="2400">
                    <a:solidFill>
                      <a:srgbClr val="FFFFFF"/>
                    </a:solidFill>
                  </a:defRPr>
                </a:pPr>
                <a:r>
                  <a:rPr sz="1125" dirty="0"/>
                  <a:t>Talent &amp; Economic Development</a:t>
                </a:r>
                <a:r>
                  <a:rPr sz="1687" dirty="0"/>
                  <a:t> </a:t>
                </a:r>
                <a:r>
                  <a:rPr sz="1125" dirty="0"/>
                  <a:t>(TED)</a:t>
                </a:r>
              </a:p>
            </p:txBody>
          </p:sp>
          <p:sp>
            <p:nvSpPr>
              <p:cNvPr id="130" name="Shape 130"/>
              <p:cNvSpPr/>
              <p:nvPr/>
            </p:nvSpPr>
            <p:spPr>
              <a:xfrm>
                <a:off x="2846717" y="4644472"/>
                <a:ext cx="1689750" cy="1008299"/>
              </a:xfrm>
              <a:prstGeom prst="rect">
                <a:avLst/>
              </a:prstGeom>
              <a:blipFill>
                <a:blip r:embed="rId10"/>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p>
                <a:pPr>
                  <a:defRPr sz="2400">
                    <a:solidFill>
                      <a:srgbClr val="FFFFFF"/>
                    </a:solidFill>
                  </a:defRPr>
                </a:pPr>
                <a:r>
                  <a:rPr sz="1125" dirty="0"/>
                  <a:t>Unemployment Insurance Agency</a:t>
                </a:r>
                <a:r>
                  <a:rPr sz="1687" dirty="0"/>
                  <a:t> </a:t>
                </a:r>
                <a:r>
                  <a:rPr sz="1125" dirty="0"/>
                  <a:t>(UIA)</a:t>
                </a:r>
              </a:p>
            </p:txBody>
          </p:sp>
          <p:sp>
            <p:nvSpPr>
              <p:cNvPr id="131" name="Shape 131"/>
              <p:cNvSpPr/>
              <p:nvPr/>
            </p:nvSpPr>
            <p:spPr>
              <a:xfrm>
                <a:off x="2846717" y="3244850"/>
                <a:ext cx="1675054" cy="1270000"/>
              </a:xfrm>
              <a:prstGeom prst="rect">
                <a:avLst/>
              </a:prstGeom>
              <a:blipFill>
                <a:blip r:embed="rId10"/>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defRPr sz="2400"/>
                </a:pPr>
                <a:r>
                  <a:rPr sz="1125" dirty="0"/>
                  <a:t>Talent Investment Agency (TIA)</a:t>
                </a:r>
              </a:p>
            </p:txBody>
          </p:sp>
          <p:sp>
            <p:nvSpPr>
              <p:cNvPr id="132" name="Shape 132"/>
              <p:cNvSpPr/>
              <p:nvPr/>
            </p:nvSpPr>
            <p:spPr>
              <a:xfrm>
                <a:off x="4587547" y="4644472"/>
                <a:ext cx="1506638" cy="1008299"/>
              </a:xfrm>
              <a:prstGeom prst="rect">
                <a:avLst/>
              </a:prstGeom>
              <a:blipFill>
                <a:blip r:embed="rId10"/>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Workforce Development Agency (WDA) </a:t>
                </a:r>
              </a:p>
            </p:txBody>
          </p:sp>
          <p:sp>
            <p:nvSpPr>
              <p:cNvPr id="142" name="Shape 142"/>
              <p:cNvSpPr/>
              <p:nvPr/>
            </p:nvSpPr>
            <p:spPr>
              <a:xfrm>
                <a:off x="4596889" y="5758665"/>
                <a:ext cx="1506638" cy="978893"/>
              </a:xfrm>
              <a:prstGeom prst="rect">
                <a:avLst/>
              </a:prstGeom>
              <a:blipFill>
                <a:blip r:embed="rId10"/>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r>
                  <a:rPr sz="1125" dirty="0"/>
                  <a:t>Comm. Coll. </a:t>
                </a:r>
                <a:r>
                  <a:rPr sz="1125" dirty="0" err="1"/>
                  <a:t>Svcs</a:t>
                </a:r>
                <a:r>
                  <a:rPr sz="1125" dirty="0"/>
                  <a:t>. Unit (CCSU) </a:t>
                </a:r>
              </a:p>
            </p:txBody>
          </p:sp>
        </p:grpSp>
      </p:grpSp>
      <p:sp>
        <p:nvSpPr>
          <p:cNvPr id="4" name="TextBox 3"/>
          <p:cNvSpPr txBox="1"/>
          <p:nvPr/>
        </p:nvSpPr>
        <p:spPr>
          <a:xfrm>
            <a:off x="2016998" y="6135502"/>
            <a:ext cx="726202" cy="287130"/>
          </a:xfrm>
          <a:prstGeom prst="rect">
            <a:avLst/>
          </a:prstGeom>
          <a:noFill/>
        </p:spPr>
        <p:txBody>
          <a:bodyPr wrap="square" rtlCol="0">
            <a:spAutoFit/>
          </a:bodyPr>
          <a:lstStyle/>
          <a:p>
            <a:r>
              <a:rPr lang="en-US" sz="1266" b="1" dirty="0"/>
              <a:t>KS-2</a:t>
            </a:r>
          </a:p>
        </p:txBody>
      </p:sp>
      <p:sp>
        <p:nvSpPr>
          <p:cNvPr id="5" name="Slide Number Placeholder 4"/>
          <p:cNvSpPr>
            <a:spLocks noGrp="1"/>
          </p:cNvSpPr>
          <p:nvPr>
            <p:ph type="sldNum" sz="quarter" idx="2"/>
          </p:nvPr>
        </p:nvSpPr>
        <p:spPr>
          <a:xfrm>
            <a:off x="11033726" y="6357378"/>
            <a:ext cx="345473" cy="267891"/>
          </a:xfrm>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183255423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a:t>
            </a:r>
            <a:r>
              <a:rPr lang="en-US" dirty="0" err="1" smtClean="0"/>
              <a:t>Databook</a:t>
            </a:r>
            <a:r>
              <a:rPr lang="en-US" dirty="0" smtClean="0"/>
              <a:t> and Manual – available at </a:t>
            </a:r>
            <a:r>
              <a:rPr lang="en-US" u="sng" dirty="0" smtClean="0">
                <a:solidFill>
                  <a:srgbClr val="00B0F0"/>
                </a:solidFill>
                <a:hlinkClick r:id="rId2"/>
              </a:rPr>
              <a:t>www.michigancc.net</a:t>
            </a:r>
            <a:endParaRPr lang="en-US" b="0" dirty="0">
              <a:solidFill>
                <a:schemeClr val="tx1"/>
              </a:solidFill>
            </a:endParaRPr>
          </a:p>
        </p:txBody>
      </p:sp>
      <p:pic>
        <p:nvPicPr>
          <p:cNvPr id="7" name="Content Placeholder 6"/>
          <p:cNvPicPr>
            <a:picLocks noGrp="1" noChangeAspect="1"/>
          </p:cNvPicPr>
          <p:nvPr>
            <p:ph sz="half" idx="1"/>
          </p:nvPr>
        </p:nvPicPr>
        <p:blipFill>
          <a:blip r:embed="rId3"/>
          <a:stretch>
            <a:fillRect/>
          </a:stretch>
        </p:blipFill>
        <p:spPr>
          <a:xfrm>
            <a:off x="508000" y="1543050"/>
            <a:ext cx="5268626" cy="4800600"/>
          </a:xfrm>
          <a:prstGeom prst="rect">
            <a:avLst/>
          </a:prstGeom>
        </p:spPr>
        <p:style>
          <a:lnRef idx="2">
            <a:schemeClr val="accent2"/>
          </a:lnRef>
          <a:fillRef idx="1">
            <a:schemeClr val="lt1"/>
          </a:fillRef>
          <a:effectRef idx="0">
            <a:schemeClr val="accent2"/>
          </a:effectRef>
          <a:fontRef idx="minor">
            <a:schemeClr val="dk1"/>
          </a:fontRef>
        </p:style>
      </p:pic>
      <p:pic>
        <p:nvPicPr>
          <p:cNvPr id="8" name="Content Placeholder 7"/>
          <p:cNvPicPr>
            <a:picLocks noGrp="1" noChangeAspect="1"/>
          </p:cNvPicPr>
          <p:nvPr>
            <p:ph sz="half" idx="2"/>
          </p:nvPr>
        </p:nvPicPr>
        <p:blipFill>
          <a:blip r:embed="rId4"/>
          <a:stretch>
            <a:fillRect/>
          </a:stretch>
        </p:blipFill>
        <p:spPr>
          <a:xfrm>
            <a:off x="6134100" y="1714500"/>
            <a:ext cx="5655198" cy="4457700"/>
          </a:xfrm>
          <a:prstGeom prst="rect">
            <a:avLst/>
          </a:prstGeom>
          <a:ln/>
        </p:spPr>
        <p:style>
          <a:lnRef idx="2">
            <a:schemeClr val="accent5"/>
          </a:lnRef>
          <a:fillRef idx="1">
            <a:schemeClr val="lt1"/>
          </a:fillRef>
          <a:effectRef idx="0">
            <a:schemeClr val="accent5"/>
          </a:effectRef>
          <a:fontRef idx="minor">
            <a:schemeClr val="dk1"/>
          </a:fontRef>
        </p:style>
      </p:pic>
      <p:sp>
        <p:nvSpPr>
          <p:cNvPr id="4" name="Slide Number Placeholder 3"/>
          <p:cNvSpPr>
            <a:spLocks noGrp="1"/>
          </p:cNvSpPr>
          <p:nvPr>
            <p:ph type="sldNum" sz="quarter" idx="12"/>
          </p:nvPr>
        </p:nvSpPr>
        <p:spPr/>
        <p:txBody>
          <a:bodyPr/>
          <a:lstStyle/>
          <a:p>
            <a:fld id="{A4874502-D4F1-4093-971E-62269525832F}" type="slidenum">
              <a:rPr lang="en-US" smtClean="0"/>
              <a:t>20</a:t>
            </a:fld>
            <a:endParaRPr lang="en-US" dirty="0"/>
          </a:p>
        </p:txBody>
      </p:sp>
      <p:sp>
        <p:nvSpPr>
          <p:cNvPr id="9" name="TextBox 8"/>
          <p:cNvSpPr txBox="1"/>
          <p:nvPr/>
        </p:nvSpPr>
        <p:spPr>
          <a:xfrm>
            <a:off x="1651000" y="6469390"/>
            <a:ext cx="580608" cy="261610"/>
          </a:xfrm>
          <a:prstGeom prst="rect">
            <a:avLst/>
          </a:prstGeom>
          <a:noFill/>
        </p:spPr>
        <p:txBody>
          <a:bodyPr wrap="none" rtlCol="0">
            <a:spAutoFit/>
          </a:bodyPr>
          <a:lstStyle/>
          <a:p>
            <a:r>
              <a:rPr lang="en-US" sz="1100" b="1" dirty="0" smtClean="0"/>
              <a:t>NB-4</a:t>
            </a:r>
            <a:endParaRPr lang="en-US" sz="1100" b="1" dirty="0"/>
          </a:p>
        </p:txBody>
      </p:sp>
    </p:spTree>
    <p:extLst>
      <p:ext uri="{BB962C8B-B14F-4D97-AF65-F5344CB8AC3E}">
        <p14:creationId xmlns:p14="http://schemas.microsoft.com/office/powerpoint/2010/main" val="392894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0" y="228600"/>
            <a:ext cx="8737600" cy="152400"/>
          </a:xfrm>
        </p:spPr>
        <p:txBody>
          <a:bodyPr/>
          <a:lstStyle/>
          <a:p>
            <a:endParaRPr lang="en-US" dirty="0"/>
          </a:p>
        </p:txBody>
      </p:sp>
      <p:pic>
        <p:nvPicPr>
          <p:cNvPr id="6" name="Content Placeholder 5"/>
          <p:cNvPicPr>
            <a:picLocks noGrp="1" noChangeAspect="1"/>
          </p:cNvPicPr>
          <p:nvPr>
            <p:ph sz="half" idx="1"/>
          </p:nvPr>
        </p:nvPicPr>
        <p:blipFill>
          <a:blip r:embed="rId2"/>
          <a:stretch>
            <a:fillRect/>
          </a:stretch>
        </p:blipFill>
        <p:spPr>
          <a:xfrm>
            <a:off x="256140" y="228600"/>
            <a:ext cx="4389919" cy="5461000"/>
          </a:xfrm>
          <a:prstGeom prst="rect">
            <a:avLst/>
          </a:prstGeom>
        </p:spPr>
        <p:style>
          <a:lnRef idx="2">
            <a:schemeClr val="accent1"/>
          </a:lnRef>
          <a:fillRef idx="1">
            <a:schemeClr val="lt1"/>
          </a:fillRef>
          <a:effectRef idx="0">
            <a:schemeClr val="accent1"/>
          </a:effectRef>
          <a:fontRef idx="minor">
            <a:schemeClr val="dk1"/>
          </a:fontRef>
        </p:style>
      </p:pic>
      <p:pic>
        <p:nvPicPr>
          <p:cNvPr id="7" name="Content Placeholder 6"/>
          <p:cNvPicPr>
            <a:picLocks noGrp="1" noChangeAspect="1"/>
          </p:cNvPicPr>
          <p:nvPr>
            <p:ph sz="half" idx="2"/>
          </p:nvPr>
        </p:nvPicPr>
        <p:blipFill>
          <a:blip r:embed="rId3"/>
          <a:stretch>
            <a:fillRect/>
          </a:stretch>
        </p:blipFill>
        <p:spPr>
          <a:xfrm>
            <a:off x="4749799" y="381000"/>
            <a:ext cx="7296191" cy="3086100"/>
          </a:xfrm>
          <a:prstGeom prst="rect">
            <a:avLst/>
          </a:prstGeom>
        </p:spPr>
        <p:style>
          <a:lnRef idx="2">
            <a:schemeClr val="accent4"/>
          </a:lnRef>
          <a:fillRef idx="1">
            <a:schemeClr val="lt1"/>
          </a:fillRef>
          <a:effectRef idx="0">
            <a:schemeClr val="accent4"/>
          </a:effectRef>
          <a:fontRef idx="minor">
            <a:schemeClr val="dk1"/>
          </a:fontRef>
        </p:style>
      </p:pic>
      <p:sp>
        <p:nvSpPr>
          <p:cNvPr id="5" name="Slide Number Placeholder 4"/>
          <p:cNvSpPr>
            <a:spLocks noGrp="1"/>
          </p:cNvSpPr>
          <p:nvPr>
            <p:ph type="sldNum" sz="quarter" idx="12"/>
          </p:nvPr>
        </p:nvSpPr>
        <p:spPr/>
        <p:txBody>
          <a:bodyPr/>
          <a:lstStyle/>
          <a:p>
            <a:fld id="{A4874502-D4F1-4093-971E-62269525832F}" type="slidenum">
              <a:rPr lang="en-US" smtClean="0"/>
              <a:t>21</a:t>
            </a:fld>
            <a:endParaRPr lang="en-US" dirty="0"/>
          </a:p>
        </p:txBody>
      </p:sp>
      <p:pic>
        <p:nvPicPr>
          <p:cNvPr id="8" name="Picture 7"/>
          <p:cNvPicPr>
            <a:picLocks noChangeAspect="1"/>
          </p:cNvPicPr>
          <p:nvPr/>
        </p:nvPicPr>
        <p:blipFill>
          <a:blip r:embed="rId4"/>
          <a:stretch>
            <a:fillRect/>
          </a:stretch>
        </p:blipFill>
        <p:spPr>
          <a:xfrm>
            <a:off x="4743451" y="3557732"/>
            <a:ext cx="7302540" cy="3111064"/>
          </a:xfrm>
          <a:prstGeom prst="rect">
            <a:avLst/>
          </a:prstGeom>
        </p:spPr>
        <p:style>
          <a:lnRef idx="2">
            <a:schemeClr val="accent3"/>
          </a:lnRef>
          <a:fillRef idx="1">
            <a:schemeClr val="lt1"/>
          </a:fillRef>
          <a:effectRef idx="0">
            <a:schemeClr val="accent3"/>
          </a:effectRef>
          <a:fontRef idx="minor">
            <a:schemeClr val="dk1"/>
          </a:fontRef>
        </p:style>
      </p:pic>
      <p:sp>
        <p:nvSpPr>
          <p:cNvPr id="9" name="TextBox 8"/>
          <p:cNvSpPr txBox="1"/>
          <p:nvPr/>
        </p:nvSpPr>
        <p:spPr>
          <a:xfrm>
            <a:off x="1846473" y="6443990"/>
            <a:ext cx="580608" cy="261610"/>
          </a:xfrm>
          <a:prstGeom prst="rect">
            <a:avLst/>
          </a:prstGeom>
          <a:noFill/>
        </p:spPr>
        <p:txBody>
          <a:bodyPr wrap="none" rtlCol="0">
            <a:spAutoFit/>
          </a:bodyPr>
          <a:lstStyle/>
          <a:p>
            <a:r>
              <a:rPr lang="en-US" sz="1100" b="1" dirty="0" smtClean="0"/>
              <a:t>NB-5</a:t>
            </a:r>
            <a:endParaRPr lang="en-US" sz="1100" b="1" dirty="0"/>
          </a:p>
        </p:txBody>
      </p:sp>
    </p:spTree>
    <p:extLst>
      <p:ext uri="{BB962C8B-B14F-4D97-AF65-F5344CB8AC3E}">
        <p14:creationId xmlns:p14="http://schemas.microsoft.com/office/powerpoint/2010/main" val="817258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326" y="319230"/>
            <a:ext cx="9353816" cy="657668"/>
          </a:xfrm>
        </p:spPr>
        <p:txBody>
          <a:bodyPr>
            <a:noAutofit/>
          </a:bodyPr>
          <a:lstStyle/>
          <a:p>
            <a:r>
              <a:rPr lang="en-US" b="1" dirty="0" smtClean="0"/>
              <a:t>Activity Classification Structure Update</a:t>
            </a:r>
            <a:r>
              <a:rPr lang="en-US" dirty="0" smtClean="0"/>
              <a:t>	</a:t>
            </a:r>
            <a:endParaRPr lang="en-US" dirty="0"/>
          </a:p>
        </p:txBody>
      </p:sp>
      <p:sp>
        <p:nvSpPr>
          <p:cNvPr id="3" name="Content Placeholder 2"/>
          <p:cNvSpPr>
            <a:spLocks noGrp="1"/>
          </p:cNvSpPr>
          <p:nvPr>
            <p:ph idx="1"/>
          </p:nvPr>
        </p:nvSpPr>
        <p:spPr>
          <a:xfrm>
            <a:off x="2392326" y="1152817"/>
            <a:ext cx="9258122" cy="4995863"/>
          </a:xfrm>
        </p:spPr>
        <p:txBody>
          <a:bodyPr>
            <a:noAutofit/>
          </a:bodyPr>
          <a:lstStyle/>
          <a:p>
            <a:r>
              <a:rPr lang="en-US" sz="2000" dirty="0" smtClean="0"/>
              <a:t>Due November 1</a:t>
            </a:r>
            <a:r>
              <a:rPr lang="en-US" sz="2000" baseline="30000" dirty="0" smtClean="0"/>
              <a:t>st</a:t>
            </a:r>
            <a:r>
              <a:rPr lang="en-US" sz="2000" dirty="0" smtClean="0"/>
              <a:t> annually.</a:t>
            </a:r>
          </a:p>
          <a:p>
            <a:r>
              <a:rPr lang="en-US" sz="2000" dirty="0" smtClean="0"/>
              <a:t>Reporting will be done this year in existing system.</a:t>
            </a:r>
          </a:p>
          <a:p>
            <a:r>
              <a:rPr lang="en-US" sz="2000" dirty="0" smtClean="0"/>
              <a:t>In the future ACS will be reported to CEPI.   CEPI is currently assessing what it would take to build a new ACS reporting system.</a:t>
            </a:r>
          </a:p>
          <a:p>
            <a:r>
              <a:rPr lang="en-US" sz="2000" dirty="0" smtClean="0"/>
              <a:t>ACS is transitioning from WDA to CEPI – new reporting website being designed and developed.</a:t>
            </a:r>
          </a:p>
          <a:p>
            <a:r>
              <a:rPr lang="en-US" sz="2000" dirty="0" smtClean="0"/>
              <a:t>Changes to be implemented this year:</a:t>
            </a:r>
          </a:p>
          <a:p>
            <a:pPr marL="914400" lvl="1" indent="-457200">
              <a:buFont typeface="+mj-lt"/>
              <a:buAutoNum type="arabicPeriod"/>
            </a:pPr>
            <a:r>
              <a:rPr lang="en-US" sz="2000" dirty="0" smtClean="0"/>
              <a:t>FYES calculation to be defined as 30 credit hours instead of 31.</a:t>
            </a:r>
          </a:p>
          <a:p>
            <a:pPr marL="914400" lvl="1" indent="-457200">
              <a:buFont typeface="+mj-lt"/>
              <a:buAutoNum type="arabicPeriod"/>
            </a:pPr>
            <a:r>
              <a:rPr lang="en-US" sz="2000" dirty="0" smtClean="0"/>
              <a:t>Operating revenues to include both General Fund and Designated Funds.</a:t>
            </a:r>
          </a:p>
          <a:p>
            <a:pPr marL="914400" lvl="1" indent="-457200">
              <a:buFont typeface="+mj-lt"/>
              <a:buAutoNum type="arabicPeriod"/>
            </a:pPr>
            <a:r>
              <a:rPr lang="en-US" sz="2000" dirty="0" smtClean="0"/>
              <a:t>Tuition and fees should be the gross amount collected by each college.</a:t>
            </a:r>
          </a:p>
          <a:p>
            <a:endParaRPr lang="en-US" sz="2000" dirty="0" smtClean="0"/>
          </a:p>
          <a:p>
            <a:pPr marL="0" indent="0">
              <a:buNone/>
            </a:pPr>
            <a:endParaRPr lang="en-US" sz="2000" dirty="0"/>
          </a:p>
        </p:txBody>
      </p:sp>
      <p:sp>
        <p:nvSpPr>
          <p:cNvPr id="8" name="Slide Number Placeholder 7"/>
          <p:cNvSpPr>
            <a:spLocks noGrp="1"/>
          </p:cNvSpPr>
          <p:nvPr>
            <p:ph type="sldNum" sz="quarter" idx="12"/>
          </p:nvPr>
        </p:nvSpPr>
        <p:spPr/>
        <p:txBody>
          <a:bodyPr/>
          <a:lstStyle/>
          <a:p>
            <a:fld id="{A4874502-D4F1-4093-971E-62269525832F}" type="slidenum">
              <a:rPr lang="en-US" smtClean="0"/>
              <a:t>22</a:t>
            </a:fld>
            <a:endParaRPr lang="en-US" dirty="0"/>
          </a:p>
        </p:txBody>
      </p:sp>
      <p:sp>
        <p:nvSpPr>
          <p:cNvPr id="5" name="TextBox 4"/>
          <p:cNvSpPr txBox="1"/>
          <p:nvPr/>
        </p:nvSpPr>
        <p:spPr>
          <a:xfrm>
            <a:off x="1811718" y="6477000"/>
            <a:ext cx="580608" cy="261610"/>
          </a:xfrm>
          <a:prstGeom prst="rect">
            <a:avLst/>
          </a:prstGeom>
          <a:noFill/>
        </p:spPr>
        <p:txBody>
          <a:bodyPr wrap="none" rtlCol="0">
            <a:spAutoFit/>
          </a:bodyPr>
          <a:lstStyle/>
          <a:p>
            <a:r>
              <a:rPr lang="en-US" sz="1100" b="1" dirty="0" smtClean="0"/>
              <a:t>NB-6</a:t>
            </a:r>
            <a:endParaRPr lang="en-US" sz="1100" b="1" dirty="0"/>
          </a:p>
        </p:txBody>
      </p:sp>
    </p:spTree>
    <p:extLst>
      <p:ext uri="{BB962C8B-B14F-4D97-AF65-F5344CB8AC3E}">
        <p14:creationId xmlns:p14="http://schemas.microsoft.com/office/powerpoint/2010/main" val="2643256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466" y="1687033"/>
            <a:ext cx="8975325" cy="4500563"/>
          </a:xfrm>
        </p:spPr>
        <p:txBody>
          <a:bodyPr>
            <a:normAutofit fontScale="92500" lnSpcReduction="20000"/>
          </a:bodyPr>
          <a:lstStyle/>
          <a:p>
            <a:r>
              <a:rPr lang="en-US" sz="2600" dirty="0" smtClean="0"/>
              <a:t>Addition of MPSERS Stabilization Tables to ACS.</a:t>
            </a:r>
          </a:p>
          <a:p>
            <a:r>
              <a:rPr lang="en-US" sz="2600" dirty="0" smtClean="0"/>
              <a:t>Any information required by the Performance Indicator formula for funding will be added to ACS for reporting (Awards/Graduates).</a:t>
            </a:r>
          </a:p>
          <a:p>
            <a:r>
              <a:rPr lang="en-US" sz="2600" dirty="0" smtClean="0"/>
              <a:t>Tuition and Fees reporting in ACS.</a:t>
            </a:r>
          </a:p>
          <a:p>
            <a:r>
              <a:rPr lang="en-US" sz="2600" dirty="0" smtClean="0"/>
              <a:t>Include Capital Outlay Use and additional Finance reporting in ACS.</a:t>
            </a:r>
          </a:p>
          <a:p>
            <a:r>
              <a:rPr lang="en-US" sz="2600" dirty="0" smtClean="0"/>
              <a:t>Employee/personnel reporting – full-time/part-time including FTE and salary information to ACS.</a:t>
            </a:r>
          </a:p>
          <a:p>
            <a:endParaRPr lang="en-US" dirty="0"/>
          </a:p>
        </p:txBody>
      </p:sp>
      <p:sp>
        <p:nvSpPr>
          <p:cNvPr id="5" name="TextBox 4"/>
          <p:cNvSpPr txBox="1"/>
          <p:nvPr/>
        </p:nvSpPr>
        <p:spPr>
          <a:xfrm>
            <a:off x="2630466" y="627912"/>
            <a:ext cx="8927125" cy="584775"/>
          </a:xfrm>
          <a:prstGeom prst="rect">
            <a:avLst/>
          </a:prstGeom>
          <a:noFill/>
        </p:spPr>
        <p:txBody>
          <a:bodyPr wrap="square" rtlCol="0">
            <a:spAutoFit/>
          </a:bodyPr>
          <a:lstStyle/>
          <a:p>
            <a:r>
              <a:rPr lang="en-US" sz="3200" b="1" dirty="0" smtClean="0">
                <a:solidFill>
                  <a:schemeClr val="tx2"/>
                </a:solidFill>
                <a:latin typeface="+mj-lt"/>
              </a:rPr>
              <a:t>ACS Additions and Changes Proposed</a:t>
            </a:r>
            <a:endParaRPr lang="en-US" sz="3200" b="1" dirty="0">
              <a:solidFill>
                <a:schemeClr val="tx2"/>
              </a:solidFill>
              <a:latin typeface="+mj-lt"/>
            </a:endParaRPr>
          </a:p>
        </p:txBody>
      </p:sp>
      <p:sp>
        <p:nvSpPr>
          <p:cNvPr id="2" name="TextBox 1"/>
          <p:cNvSpPr txBox="1"/>
          <p:nvPr/>
        </p:nvSpPr>
        <p:spPr>
          <a:xfrm>
            <a:off x="2016996" y="6490453"/>
            <a:ext cx="1783080" cy="276999"/>
          </a:xfrm>
          <a:prstGeom prst="rect">
            <a:avLst/>
          </a:prstGeom>
          <a:noFill/>
        </p:spPr>
        <p:txBody>
          <a:bodyPr wrap="square" rtlCol="0">
            <a:spAutoFit/>
          </a:bodyPr>
          <a:lstStyle/>
          <a:p>
            <a:r>
              <a:rPr lang="en-US" sz="1200" b="1" dirty="0" smtClean="0"/>
              <a:t>NB-7</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23</a:t>
            </a:fld>
            <a:endParaRPr lang="en-US" dirty="0"/>
          </a:p>
        </p:txBody>
      </p:sp>
    </p:spTree>
    <p:extLst>
      <p:ext uri="{BB962C8B-B14F-4D97-AF65-F5344CB8AC3E}">
        <p14:creationId xmlns:p14="http://schemas.microsoft.com/office/powerpoint/2010/main" val="244560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2030" y="3164741"/>
            <a:ext cx="3707704" cy="3693259"/>
          </a:xfrm>
        </p:spPr>
        <p:txBody>
          <a:bodyPr>
            <a:noAutofit/>
          </a:bodyPr>
          <a:lstStyle/>
          <a:p>
            <a:pPr marL="0" lvl="0" indent="0">
              <a:buNone/>
            </a:pPr>
            <a:r>
              <a:rPr lang="en-US" sz="1700" dirty="0" smtClean="0"/>
              <a:t/>
            </a:r>
            <a:br>
              <a:rPr lang="en-US" sz="1700" dirty="0" smtClean="0"/>
            </a:br>
            <a:r>
              <a:rPr lang="en-US" sz="1800" dirty="0" smtClean="0"/>
              <a:t>Automation of collection,</a:t>
            </a:r>
          </a:p>
          <a:p>
            <a:pPr marL="0" indent="0">
              <a:buNone/>
            </a:pPr>
            <a:r>
              <a:rPr lang="en-US" sz="1800" dirty="0"/>
              <a:t>a</a:t>
            </a:r>
            <a:r>
              <a:rPr lang="en-US" sz="1800" dirty="0" smtClean="0"/>
              <a:t>nalysis and reports from</a:t>
            </a:r>
          </a:p>
          <a:p>
            <a:pPr marL="0" indent="0">
              <a:buNone/>
            </a:pPr>
            <a:r>
              <a:rPr lang="en-US" sz="1800" dirty="0"/>
              <a:t>t</a:t>
            </a:r>
            <a:r>
              <a:rPr lang="en-US" sz="1800" dirty="0" smtClean="0"/>
              <a:t>he new system – generates</a:t>
            </a:r>
          </a:p>
          <a:p>
            <a:pPr marL="0" indent="0">
              <a:buNone/>
            </a:pPr>
            <a:r>
              <a:rPr lang="en-US" sz="1800" dirty="0" smtClean="0"/>
              <a:t>The College Demographic</a:t>
            </a:r>
          </a:p>
          <a:p>
            <a:pPr marL="0" indent="0">
              <a:buNone/>
            </a:pPr>
            <a:r>
              <a:rPr lang="en-US" sz="1800" dirty="0" smtClean="0"/>
              <a:t>Profile Report and others</a:t>
            </a:r>
          </a:p>
          <a:p>
            <a:pPr marL="0" indent="0">
              <a:buNone/>
            </a:pPr>
            <a:r>
              <a:rPr lang="en-US" sz="1800" dirty="0" smtClean="0"/>
              <a:t>that comes from ACS now.</a:t>
            </a:r>
            <a:endParaRPr lang="en-US" sz="1800" dirty="0"/>
          </a:p>
          <a:p>
            <a:endParaRPr lang="en-US" sz="1700" dirty="0"/>
          </a:p>
        </p:txBody>
      </p:sp>
      <p:pic>
        <p:nvPicPr>
          <p:cNvPr id="4" name="Picture 3"/>
          <p:cNvPicPr>
            <a:picLocks noChangeAspect="1"/>
          </p:cNvPicPr>
          <p:nvPr/>
        </p:nvPicPr>
        <p:blipFill>
          <a:blip r:embed="rId2"/>
          <a:stretch>
            <a:fillRect/>
          </a:stretch>
        </p:blipFill>
        <p:spPr>
          <a:xfrm>
            <a:off x="5221241" y="302419"/>
            <a:ext cx="6846887" cy="1692798"/>
          </a:xfrm>
          <a:prstGeom prst="rect">
            <a:avLst/>
          </a:prstGeom>
        </p:spPr>
      </p:pic>
      <p:pic>
        <p:nvPicPr>
          <p:cNvPr id="5" name="Picture 4"/>
          <p:cNvPicPr>
            <a:picLocks noChangeAspect="1"/>
          </p:cNvPicPr>
          <p:nvPr/>
        </p:nvPicPr>
        <p:blipFill>
          <a:blip r:embed="rId3"/>
          <a:stretch>
            <a:fillRect/>
          </a:stretch>
        </p:blipFill>
        <p:spPr>
          <a:xfrm>
            <a:off x="6990415" y="2397393"/>
            <a:ext cx="5077713" cy="4460607"/>
          </a:xfrm>
          <a:prstGeom prst="rect">
            <a:avLst/>
          </a:prstGeom>
        </p:spPr>
      </p:pic>
      <p:sp>
        <p:nvSpPr>
          <p:cNvPr id="2" name="TextBox 1"/>
          <p:cNvSpPr txBox="1"/>
          <p:nvPr/>
        </p:nvSpPr>
        <p:spPr>
          <a:xfrm>
            <a:off x="1815353" y="6515100"/>
            <a:ext cx="2320290" cy="276999"/>
          </a:xfrm>
          <a:prstGeom prst="rect">
            <a:avLst/>
          </a:prstGeom>
          <a:noFill/>
        </p:spPr>
        <p:txBody>
          <a:bodyPr wrap="square" rtlCol="0">
            <a:spAutoFit/>
          </a:bodyPr>
          <a:lstStyle/>
          <a:p>
            <a:r>
              <a:rPr lang="en-US" sz="1200" b="1" dirty="0" smtClean="0"/>
              <a:t>NB-8</a:t>
            </a:r>
          </a:p>
        </p:txBody>
      </p:sp>
      <p:sp>
        <p:nvSpPr>
          <p:cNvPr id="9" name="Slide Number Placeholder 8"/>
          <p:cNvSpPr>
            <a:spLocks noGrp="1"/>
          </p:cNvSpPr>
          <p:nvPr>
            <p:ph type="sldNum" sz="quarter" idx="12"/>
          </p:nvPr>
        </p:nvSpPr>
        <p:spPr/>
        <p:txBody>
          <a:bodyPr/>
          <a:lstStyle/>
          <a:p>
            <a:fld id="{A4874502-D4F1-4093-971E-62269525832F}" type="slidenum">
              <a:rPr lang="en-US" smtClean="0"/>
              <a:t>24</a:t>
            </a:fld>
            <a:endParaRPr lang="en-US" dirty="0"/>
          </a:p>
        </p:txBody>
      </p:sp>
      <p:sp>
        <p:nvSpPr>
          <p:cNvPr id="6" name="TextBox 5"/>
          <p:cNvSpPr txBox="1"/>
          <p:nvPr/>
        </p:nvSpPr>
        <p:spPr>
          <a:xfrm>
            <a:off x="3172030" y="302419"/>
            <a:ext cx="2151532" cy="2862322"/>
          </a:xfrm>
          <a:prstGeom prst="rect">
            <a:avLst/>
          </a:prstGeom>
          <a:noFill/>
        </p:spPr>
        <p:txBody>
          <a:bodyPr wrap="square" rtlCol="0">
            <a:spAutoFit/>
          </a:bodyPr>
          <a:lstStyle/>
          <a:p>
            <a:pPr lvl="0"/>
            <a:r>
              <a:rPr lang="en-US" dirty="0"/>
              <a:t>Student Financial Aid</a:t>
            </a:r>
          </a:p>
          <a:p>
            <a:pPr lvl="0"/>
            <a:r>
              <a:rPr lang="en-US" dirty="0"/>
              <a:t>information reported </a:t>
            </a:r>
          </a:p>
          <a:p>
            <a:pPr lvl="0"/>
            <a:r>
              <a:rPr lang="en-US" dirty="0"/>
              <a:t>in ACS – like section 710 </a:t>
            </a:r>
          </a:p>
          <a:p>
            <a:pPr lvl="0"/>
            <a:r>
              <a:rPr lang="en-US" dirty="0"/>
              <a:t>reporting required of </a:t>
            </a:r>
          </a:p>
          <a:p>
            <a:pPr lvl="0"/>
            <a:r>
              <a:rPr lang="en-US" dirty="0"/>
              <a:t>Universities.</a:t>
            </a:r>
            <a:br>
              <a:rPr lang="en-US" dirty="0"/>
            </a:br>
            <a:endParaRPr lang="en-US" dirty="0"/>
          </a:p>
        </p:txBody>
      </p:sp>
    </p:spTree>
    <p:extLst>
      <p:ext uri="{BB962C8B-B14F-4D97-AF65-F5344CB8AC3E}">
        <p14:creationId xmlns:p14="http://schemas.microsoft.com/office/powerpoint/2010/main" val="1875675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3831265"/>
            <a:ext cx="5012267" cy="2819400"/>
          </a:xfrm>
          <a:prstGeom prst="rect">
            <a:avLst/>
          </a:prstGeom>
        </p:spPr>
      </p:pic>
      <p:sp>
        <p:nvSpPr>
          <p:cNvPr id="2" name="Title 1"/>
          <p:cNvSpPr>
            <a:spLocks noGrp="1"/>
          </p:cNvSpPr>
          <p:nvPr>
            <p:ph type="ctrTitle" sz="quarter"/>
          </p:nvPr>
        </p:nvSpPr>
        <p:spPr>
          <a:xfrm>
            <a:off x="2912533" y="434236"/>
            <a:ext cx="8990920" cy="1697665"/>
          </a:xfrm>
        </p:spPr>
        <p:txBody>
          <a:bodyPr/>
          <a:lstStyle/>
          <a:p>
            <a:r>
              <a:rPr lang="en-US" sz="3200" dirty="0" smtClean="0"/>
              <a:t>STARR and NSC Reports </a:t>
            </a:r>
            <a:br>
              <a:rPr lang="en-US" sz="3200" dirty="0" smtClean="0"/>
            </a:br>
            <a:r>
              <a:rPr lang="en-US" sz="3200" dirty="0" smtClean="0"/>
              <a:t>Using STARR and NSC Data</a:t>
            </a:r>
            <a:endParaRPr lang="en-US" sz="3200" dirty="0"/>
          </a:p>
        </p:txBody>
      </p:sp>
      <p:sp>
        <p:nvSpPr>
          <p:cNvPr id="3" name="Subtitle 2"/>
          <p:cNvSpPr>
            <a:spLocks noGrp="1"/>
          </p:cNvSpPr>
          <p:nvPr>
            <p:ph type="subTitle" sz="quarter" idx="1"/>
          </p:nvPr>
        </p:nvSpPr>
        <p:spPr>
          <a:xfrm>
            <a:off x="2912533" y="2823221"/>
            <a:ext cx="8466667" cy="1347946"/>
          </a:xfrm>
        </p:spPr>
        <p:txBody>
          <a:bodyPr/>
          <a:lstStyle/>
          <a:p>
            <a:pPr lvl="0">
              <a:spcBef>
                <a:spcPts val="0"/>
              </a:spcBef>
              <a:buClr>
                <a:prstClr val="black"/>
              </a:buClr>
            </a:pPr>
            <a:r>
              <a:rPr lang="en-US" b="1" dirty="0" smtClean="0">
                <a:solidFill>
                  <a:prstClr val="black"/>
                </a:solidFill>
              </a:rPr>
              <a:t>Rachel Edmonson</a:t>
            </a:r>
            <a:r>
              <a:rPr lang="en-US" b="1" dirty="0">
                <a:solidFill>
                  <a:prstClr val="black"/>
                </a:solidFill>
              </a:rPr>
              <a:t/>
            </a:r>
            <a:br>
              <a:rPr lang="en-US" b="1" dirty="0">
                <a:solidFill>
                  <a:prstClr val="black"/>
                </a:solidFill>
              </a:rPr>
            </a:br>
            <a:r>
              <a:rPr lang="en-US" b="1" dirty="0" smtClean="0">
                <a:solidFill>
                  <a:prstClr val="black"/>
                </a:solidFill>
              </a:rPr>
              <a:t>Adult Learner Student Data Analyst</a:t>
            </a:r>
          </a:p>
          <a:p>
            <a:pPr lvl="0">
              <a:spcBef>
                <a:spcPts val="0"/>
              </a:spcBef>
              <a:buClr>
                <a:prstClr val="black"/>
              </a:buClr>
            </a:pPr>
            <a:r>
              <a:rPr lang="en-US" b="1" dirty="0" smtClean="0">
                <a:solidFill>
                  <a:prstClr val="black"/>
                </a:solidFill>
              </a:rPr>
              <a:t>Michigan Department of Technology, Management and Budget</a:t>
            </a:r>
          </a:p>
          <a:p>
            <a:pPr lvl="0">
              <a:spcBef>
                <a:spcPts val="0"/>
              </a:spcBef>
              <a:buClr>
                <a:prstClr val="black"/>
              </a:buClr>
            </a:pPr>
            <a:r>
              <a:rPr lang="en-US" b="1" dirty="0" smtClean="0">
                <a:solidFill>
                  <a:prstClr val="black"/>
                </a:solidFill>
              </a:rPr>
              <a:t>Center for Educational Performance and Information</a:t>
            </a:r>
            <a:endParaRPr lang="en-US" b="1" dirty="0">
              <a:solidFill>
                <a:prstClr val="black"/>
              </a:solidFill>
            </a:endParaRPr>
          </a:p>
        </p:txBody>
      </p:sp>
      <p:sp>
        <p:nvSpPr>
          <p:cNvPr id="7" name="TextBox 6"/>
          <p:cNvSpPr txBox="1"/>
          <p:nvPr/>
        </p:nvSpPr>
        <p:spPr>
          <a:xfrm>
            <a:off x="2019389" y="6412229"/>
            <a:ext cx="1851660" cy="553998"/>
          </a:xfrm>
          <a:prstGeom prst="rect">
            <a:avLst/>
          </a:prstGeom>
          <a:noFill/>
        </p:spPr>
        <p:txBody>
          <a:bodyPr wrap="square" rtlCol="0">
            <a:spAutoFit/>
          </a:bodyPr>
          <a:lstStyle/>
          <a:p>
            <a:r>
              <a:rPr lang="en-US" sz="1200" b="1" dirty="0" smtClean="0"/>
              <a:t>RE-1</a:t>
            </a:r>
          </a:p>
          <a:p>
            <a:endParaRPr lang="en-US" dirty="0"/>
          </a:p>
        </p:txBody>
      </p:sp>
      <p:sp>
        <p:nvSpPr>
          <p:cNvPr id="8" name="Slide Number Placeholder 7"/>
          <p:cNvSpPr>
            <a:spLocks noGrp="1"/>
          </p:cNvSpPr>
          <p:nvPr>
            <p:ph type="sldNum" sz="quarter" idx="4"/>
          </p:nvPr>
        </p:nvSpPr>
        <p:spPr/>
        <p:txBody>
          <a:bodyPr/>
          <a:lstStyle/>
          <a:p>
            <a:fld id="{03CEC96A-4A6C-4E57-9106-B891AF93871E}" type="slidenum">
              <a:rPr lang="en-US" smtClean="0"/>
              <a:t>25</a:t>
            </a:fld>
            <a:endParaRPr lang="en-US" dirty="0"/>
          </a:p>
        </p:txBody>
      </p:sp>
    </p:spTree>
    <p:extLst>
      <p:ext uri="{BB962C8B-B14F-4D97-AF65-F5344CB8AC3E}">
        <p14:creationId xmlns:p14="http://schemas.microsoft.com/office/powerpoint/2010/main" val="2112073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45219" y="517451"/>
            <a:ext cx="6637338" cy="609600"/>
          </a:xfrm>
          <a:prstGeom prst="rect">
            <a:avLst/>
          </a:prstGeom>
          <a:ln>
            <a:noFill/>
          </a:ln>
        </p:spPr>
        <p:txBody>
          <a:bodyPr lIns="45720" tIns="0" rIns="45720" bIns="0">
            <a:normAutofit fontScale="97500"/>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l">
              <a:defRPr/>
            </a:pPr>
            <a:r>
              <a:rPr lang="en-US" sz="3200" cap="none" dirty="0" smtClean="0">
                <a:ln w="500">
                  <a:noFill/>
                </a:ln>
                <a:solidFill>
                  <a:schemeClr val="tx2"/>
                </a:solidFill>
              </a:rPr>
              <a:t>STARR and NSC - Agenda</a:t>
            </a:r>
            <a:endParaRPr lang="en-US" sz="3200" cap="none" dirty="0">
              <a:ln w="500">
                <a:noFill/>
              </a:ln>
              <a:solidFill>
                <a:schemeClr val="tx2"/>
              </a:solidFill>
            </a:endParaRPr>
          </a:p>
        </p:txBody>
      </p:sp>
      <p:sp>
        <p:nvSpPr>
          <p:cNvPr id="9219" name="Text Placeholder 2"/>
          <p:cNvSpPr>
            <a:spLocks noGrp="1"/>
          </p:cNvSpPr>
          <p:nvPr>
            <p:ph type="body" idx="1"/>
          </p:nvPr>
        </p:nvSpPr>
        <p:spPr>
          <a:xfrm>
            <a:off x="2945219" y="1127051"/>
            <a:ext cx="7197319" cy="5388049"/>
          </a:xfrm>
        </p:spPr>
        <p:txBody>
          <a:bodyPr>
            <a:noAutofit/>
          </a:bodyPr>
          <a:lstStyle/>
          <a:p>
            <a:pPr marL="342900" indent="-342900">
              <a:spcAft>
                <a:spcPts val="600"/>
              </a:spcAft>
              <a:buFont typeface="Wingdings" panose="05000000000000000000" pitchFamily="2" charset="2"/>
              <a:buChar char="§"/>
              <a:tabLst>
                <a:tab pos="2455863" algn="l"/>
              </a:tabLst>
            </a:pPr>
            <a:endParaRPr lang="en-US" altLang="en-US" sz="1600" dirty="0"/>
          </a:p>
          <a:p>
            <a:pPr marL="342900" indent="-342900">
              <a:spcAft>
                <a:spcPts val="600"/>
              </a:spcAft>
              <a:buFont typeface="Wingdings" panose="05000000000000000000" pitchFamily="2" charset="2"/>
              <a:buChar char="§"/>
            </a:pPr>
            <a:r>
              <a:rPr lang="en-US" altLang="en-US" sz="1600" dirty="0" smtClean="0"/>
              <a:t>STARR</a:t>
            </a:r>
            <a:endParaRPr lang="en-US" altLang="en-US" sz="1600" dirty="0"/>
          </a:p>
          <a:p>
            <a:pPr marL="863600" lvl="1" indent="-342900">
              <a:spcAft>
                <a:spcPts val="600"/>
              </a:spcAft>
              <a:buFont typeface="Wingdings" panose="05000000000000000000" pitchFamily="2" charset="2"/>
              <a:buChar char="§"/>
            </a:pPr>
            <a:r>
              <a:rPr lang="en-US" altLang="en-US" sz="1600" dirty="0">
                <a:solidFill>
                  <a:schemeClr val="tx1"/>
                </a:solidFill>
              </a:rPr>
              <a:t>What is STARR?</a:t>
            </a:r>
          </a:p>
          <a:p>
            <a:pPr marL="863600" lvl="1" indent="-342900">
              <a:spcAft>
                <a:spcPts val="600"/>
              </a:spcAft>
              <a:buFont typeface="Wingdings" panose="05000000000000000000" pitchFamily="2" charset="2"/>
              <a:buChar char="§"/>
            </a:pPr>
            <a:r>
              <a:rPr lang="en-US" altLang="en-US" sz="1600" dirty="0" smtClean="0">
                <a:solidFill>
                  <a:schemeClr val="tx1"/>
                </a:solidFill>
              </a:rPr>
              <a:t>STARR resources</a:t>
            </a:r>
            <a:endParaRPr lang="en-US" altLang="en-US" sz="1600" dirty="0">
              <a:solidFill>
                <a:schemeClr val="tx1"/>
              </a:solidFill>
            </a:endParaRPr>
          </a:p>
          <a:p>
            <a:pPr marL="863600" lvl="1" indent="-342900">
              <a:spcAft>
                <a:spcPts val="600"/>
              </a:spcAft>
              <a:buFont typeface="Wingdings" panose="05000000000000000000" pitchFamily="2" charset="2"/>
              <a:buChar char="§"/>
            </a:pPr>
            <a:r>
              <a:rPr lang="en-US" altLang="en-US" sz="1600" dirty="0">
                <a:solidFill>
                  <a:schemeClr val="tx1"/>
                </a:solidFill>
              </a:rPr>
              <a:t>STARR collection timeline and years available</a:t>
            </a:r>
          </a:p>
          <a:p>
            <a:pPr marL="863600" lvl="1" indent="-342900">
              <a:spcAft>
                <a:spcPts val="600"/>
              </a:spcAft>
              <a:buFont typeface="Wingdings" panose="05000000000000000000" pitchFamily="2" charset="2"/>
              <a:buChar char="§"/>
            </a:pPr>
            <a:r>
              <a:rPr lang="en-US" altLang="en-US" sz="1600" dirty="0">
                <a:solidFill>
                  <a:schemeClr val="tx1"/>
                </a:solidFill>
              </a:rPr>
              <a:t>STARR data available</a:t>
            </a:r>
          </a:p>
          <a:p>
            <a:pPr marL="863600" lvl="1" indent="-342900">
              <a:spcAft>
                <a:spcPts val="600"/>
              </a:spcAft>
              <a:buFont typeface="Wingdings" panose="05000000000000000000" pitchFamily="2" charset="2"/>
              <a:buChar char="§"/>
            </a:pPr>
            <a:r>
              <a:rPr lang="en-US" altLang="en-US" sz="1600" dirty="0">
                <a:solidFill>
                  <a:schemeClr val="tx1"/>
                </a:solidFill>
              </a:rPr>
              <a:t>STARR data quality/tips</a:t>
            </a:r>
          </a:p>
          <a:p>
            <a:pPr marL="342900" indent="-342900">
              <a:spcAft>
                <a:spcPts val="600"/>
              </a:spcAft>
              <a:buFont typeface="Wingdings" panose="05000000000000000000" pitchFamily="2" charset="2"/>
              <a:buChar char="§"/>
            </a:pPr>
            <a:r>
              <a:rPr lang="en-US" altLang="en-US" sz="1600" dirty="0"/>
              <a:t>NSC</a:t>
            </a:r>
          </a:p>
          <a:p>
            <a:pPr marL="863600" lvl="1" indent="-342900">
              <a:spcAft>
                <a:spcPts val="600"/>
              </a:spcAft>
              <a:buFont typeface="Wingdings" panose="05000000000000000000" pitchFamily="2" charset="2"/>
              <a:buChar char="§"/>
            </a:pPr>
            <a:r>
              <a:rPr lang="en-US" altLang="en-US" sz="1600" dirty="0">
                <a:solidFill>
                  <a:schemeClr val="tx1"/>
                </a:solidFill>
              </a:rPr>
              <a:t>What is the NSC and why do we use it?</a:t>
            </a:r>
          </a:p>
          <a:p>
            <a:pPr marL="863600" lvl="1" indent="-342900">
              <a:spcAft>
                <a:spcPts val="600"/>
              </a:spcAft>
              <a:buFont typeface="Wingdings" panose="05000000000000000000" pitchFamily="2" charset="2"/>
              <a:buChar char="§"/>
            </a:pPr>
            <a:r>
              <a:rPr lang="en-US" altLang="en-US" sz="1600" dirty="0">
                <a:solidFill>
                  <a:schemeClr val="tx1"/>
                </a:solidFill>
              </a:rPr>
              <a:t>NSC collection timeline and years available</a:t>
            </a:r>
          </a:p>
          <a:p>
            <a:pPr marL="863600" lvl="1" indent="-342900">
              <a:spcAft>
                <a:spcPts val="600"/>
              </a:spcAft>
              <a:buFont typeface="Wingdings" panose="05000000000000000000" pitchFamily="2" charset="2"/>
              <a:buChar char="§"/>
            </a:pPr>
            <a:r>
              <a:rPr lang="en-US" altLang="en-US" sz="1600" dirty="0">
                <a:solidFill>
                  <a:schemeClr val="tx1"/>
                </a:solidFill>
              </a:rPr>
              <a:t>NSC data available</a:t>
            </a:r>
          </a:p>
          <a:p>
            <a:pPr marL="863600" lvl="1" indent="-342900">
              <a:spcAft>
                <a:spcPts val="600"/>
              </a:spcAft>
              <a:buFont typeface="Wingdings" panose="05000000000000000000" pitchFamily="2" charset="2"/>
              <a:buChar char="§"/>
            </a:pPr>
            <a:r>
              <a:rPr lang="en-US" altLang="en-US" sz="1600" dirty="0">
                <a:solidFill>
                  <a:schemeClr val="tx1"/>
                </a:solidFill>
              </a:rPr>
              <a:t>NSC data quality/tips</a:t>
            </a:r>
          </a:p>
          <a:p>
            <a:pPr marL="342900" indent="-342900">
              <a:spcAft>
                <a:spcPts val="600"/>
              </a:spcAft>
              <a:buFont typeface="Wingdings" panose="05000000000000000000" pitchFamily="2" charset="2"/>
              <a:buChar char="§"/>
            </a:pPr>
            <a:r>
              <a:rPr lang="en-US" altLang="en-US" sz="1600" dirty="0"/>
              <a:t>Reports using STARR and NSC data	</a:t>
            </a:r>
          </a:p>
          <a:p>
            <a:pPr marL="342900" indent="-342900">
              <a:spcAft>
                <a:spcPts val="600"/>
              </a:spcAft>
              <a:buFont typeface="Wingdings" panose="05000000000000000000" pitchFamily="2" charset="2"/>
              <a:buChar char="§"/>
            </a:pPr>
            <a:endParaRPr lang="en-US" altLang="en-US" sz="1600" dirty="0"/>
          </a:p>
        </p:txBody>
      </p:sp>
      <p:sp>
        <p:nvSpPr>
          <p:cNvPr id="5" name="TextBox 4"/>
          <p:cNvSpPr txBox="1"/>
          <p:nvPr/>
        </p:nvSpPr>
        <p:spPr>
          <a:xfrm>
            <a:off x="2019389" y="6412229"/>
            <a:ext cx="1851660" cy="553998"/>
          </a:xfrm>
          <a:prstGeom prst="rect">
            <a:avLst/>
          </a:prstGeom>
          <a:noFill/>
        </p:spPr>
        <p:txBody>
          <a:bodyPr wrap="square" rtlCol="0">
            <a:spAutoFit/>
          </a:bodyPr>
          <a:lstStyle/>
          <a:p>
            <a:r>
              <a:rPr lang="en-US" sz="1200" b="1" dirty="0" smtClean="0"/>
              <a:t>RE-2</a:t>
            </a:r>
          </a:p>
          <a:p>
            <a:endParaRPr lang="en-US" dirty="0"/>
          </a:p>
        </p:txBody>
      </p:sp>
      <p:sp>
        <p:nvSpPr>
          <p:cNvPr id="7" name="Slide Number Placeholder 6"/>
          <p:cNvSpPr>
            <a:spLocks noGrp="1"/>
          </p:cNvSpPr>
          <p:nvPr>
            <p:ph type="sldNum" sz="quarter" idx="12"/>
          </p:nvPr>
        </p:nvSpPr>
        <p:spPr/>
        <p:txBody>
          <a:bodyPr/>
          <a:lstStyle/>
          <a:p>
            <a:fld id="{A4874502-D4F1-4093-971E-62269525832F}" type="slidenum">
              <a:rPr lang="en-US" smtClean="0"/>
              <a:t>26</a:t>
            </a:fld>
            <a:endParaRPr lang="en-US" dirty="0"/>
          </a:p>
        </p:txBody>
      </p:sp>
    </p:spTree>
    <p:extLst>
      <p:ext uri="{BB962C8B-B14F-4D97-AF65-F5344CB8AC3E}">
        <p14:creationId xmlns:p14="http://schemas.microsoft.com/office/powerpoint/2010/main" val="2541742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nvSpPr>
        <p:spPr>
          <a:xfrm>
            <a:off x="2904897" y="99206"/>
            <a:ext cx="8198108" cy="105702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l">
              <a:defRPr sz="5000" spc="-100">
                <a:solidFill>
                  <a:srgbClr val="314864"/>
                </a:solidFill>
              </a:defRPr>
            </a:lvl1pPr>
          </a:lstStyle>
          <a:p>
            <a:pPr>
              <a:defRPr sz="1800" spc="0">
                <a:solidFill>
                  <a:srgbClr val="000000"/>
                </a:solidFill>
              </a:defRPr>
            </a:pPr>
            <a:r>
              <a:rPr sz="3200" b="1" spc="-70" dirty="0">
                <a:solidFill>
                  <a:schemeClr val="tx2"/>
                </a:solidFill>
              </a:rPr>
              <a:t>Student Transcript and Academic Record Repository (STARR)</a:t>
            </a:r>
          </a:p>
        </p:txBody>
      </p:sp>
      <p:pic>
        <p:nvPicPr>
          <p:cNvPr id="57" name="pasted-image.png"/>
          <p:cNvPicPr/>
          <p:nvPr/>
        </p:nvPicPr>
        <p:blipFill>
          <a:blip r:embed="rId3">
            <a:extLst/>
          </a:blip>
          <a:stretch>
            <a:fillRect/>
          </a:stretch>
        </p:blipFill>
        <p:spPr>
          <a:xfrm>
            <a:off x="1907976" y="2491653"/>
            <a:ext cx="3571876" cy="3509367"/>
          </a:xfrm>
          <a:prstGeom prst="rect">
            <a:avLst/>
          </a:prstGeom>
          <a:ln w="12700">
            <a:miter lim="400000"/>
          </a:ln>
        </p:spPr>
      </p:pic>
      <p:sp>
        <p:nvSpPr>
          <p:cNvPr id="58" name="Shape 58"/>
          <p:cNvSpPr/>
          <p:nvPr/>
        </p:nvSpPr>
        <p:spPr>
          <a:xfrm>
            <a:off x="2696710" y="3087205"/>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59" name="Shape 59"/>
          <p:cNvSpPr/>
          <p:nvPr/>
        </p:nvSpPr>
        <p:spPr>
          <a:xfrm>
            <a:off x="3061569" y="3319376"/>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0" name="Shape 60"/>
          <p:cNvSpPr/>
          <p:nvPr/>
        </p:nvSpPr>
        <p:spPr>
          <a:xfrm>
            <a:off x="2046953" y="3346165"/>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1" name="Shape 61"/>
          <p:cNvSpPr/>
          <p:nvPr/>
        </p:nvSpPr>
        <p:spPr>
          <a:xfrm>
            <a:off x="4517871" y="3481239"/>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2" name="Shape 62"/>
          <p:cNvSpPr/>
          <p:nvPr/>
        </p:nvSpPr>
        <p:spPr>
          <a:xfrm>
            <a:off x="3168725" y="3881947"/>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3" name="Shape 63"/>
          <p:cNvSpPr/>
          <p:nvPr/>
        </p:nvSpPr>
        <p:spPr>
          <a:xfrm>
            <a:off x="4289525" y="4069470"/>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4" name="Shape 64"/>
          <p:cNvSpPr/>
          <p:nvPr/>
        </p:nvSpPr>
        <p:spPr>
          <a:xfrm>
            <a:off x="4886663" y="4239897"/>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5" name="Shape 65"/>
          <p:cNvSpPr/>
          <p:nvPr/>
        </p:nvSpPr>
        <p:spPr>
          <a:xfrm>
            <a:off x="4006453" y="4347054"/>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6" name="Shape 66"/>
          <p:cNvSpPr/>
          <p:nvPr/>
        </p:nvSpPr>
        <p:spPr>
          <a:xfrm>
            <a:off x="3732438" y="4569112"/>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7" name="Shape 67"/>
          <p:cNvSpPr/>
          <p:nvPr/>
        </p:nvSpPr>
        <p:spPr>
          <a:xfrm>
            <a:off x="4486743" y="4471234"/>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8" name="Shape 68"/>
          <p:cNvSpPr/>
          <p:nvPr/>
        </p:nvSpPr>
        <p:spPr>
          <a:xfrm>
            <a:off x="3801070" y="4776441"/>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69" name="Shape 69"/>
          <p:cNvSpPr/>
          <p:nvPr/>
        </p:nvSpPr>
        <p:spPr>
          <a:xfrm>
            <a:off x="4290042" y="4660355"/>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0" name="Shape 70"/>
          <p:cNvSpPr/>
          <p:nvPr/>
        </p:nvSpPr>
        <p:spPr>
          <a:xfrm>
            <a:off x="3689903" y="5072647"/>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1" name="Shape 71"/>
          <p:cNvSpPr/>
          <p:nvPr/>
        </p:nvSpPr>
        <p:spPr>
          <a:xfrm>
            <a:off x="4136393" y="4912589"/>
            <a:ext cx="107157"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2" name="Shape 72"/>
          <p:cNvSpPr/>
          <p:nvPr/>
        </p:nvSpPr>
        <p:spPr>
          <a:xfrm>
            <a:off x="4140399" y="5099436"/>
            <a:ext cx="107157"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3" name="Shape 73"/>
          <p:cNvSpPr/>
          <p:nvPr/>
        </p:nvSpPr>
        <p:spPr>
          <a:xfrm>
            <a:off x="4916277" y="4945403"/>
            <a:ext cx="107157"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4" name="Shape 74"/>
          <p:cNvSpPr/>
          <p:nvPr/>
        </p:nvSpPr>
        <p:spPr>
          <a:xfrm>
            <a:off x="4916276" y="5096076"/>
            <a:ext cx="107157"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5" name="Shape 75"/>
          <p:cNvSpPr/>
          <p:nvPr/>
        </p:nvSpPr>
        <p:spPr>
          <a:xfrm>
            <a:off x="3693914" y="5628253"/>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6" name="Shape 76"/>
          <p:cNvSpPr/>
          <p:nvPr/>
        </p:nvSpPr>
        <p:spPr>
          <a:xfrm>
            <a:off x="3941301" y="5850649"/>
            <a:ext cx="107157"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7" name="Shape 77"/>
          <p:cNvSpPr/>
          <p:nvPr/>
        </p:nvSpPr>
        <p:spPr>
          <a:xfrm>
            <a:off x="4102951" y="5596474"/>
            <a:ext cx="166613" cy="1666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8" name="Shape 78"/>
          <p:cNvSpPr/>
          <p:nvPr/>
        </p:nvSpPr>
        <p:spPr>
          <a:xfrm>
            <a:off x="4410463" y="5648789"/>
            <a:ext cx="107156"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79" name="Shape 79"/>
          <p:cNvSpPr/>
          <p:nvPr/>
        </p:nvSpPr>
        <p:spPr>
          <a:xfrm>
            <a:off x="5279344" y="5196135"/>
            <a:ext cx="107157"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80" name="Shape 80"/>
          <p:cNvSpPr/>
          <p:nvPr/>
        </p:nvSpPr>
        <p:spPr>
          <a:xfrm>
            <a:off x="4572115" y="5636209"/>
            <a:ext cx="107157"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81" name="Shape 81"/>
          <p:cNvSpPr/>
          <p:nvPr/>
        </p:nvSpPr>
        <p:spPr>
          <a:xfrm>
            <a:off x="4901101" y="5749697"/>
            <a:ext cx="107157" cy="1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82" name="Shape 82"/>
          <p:cNvSpPr/>
          <p:nvPr/>
        </p:nvSpPr>
        <p:spPr>
          <a:xfrm>
            <a:off x="3969780" y="5251241"/>
            <a:ext cx="166613" cy="1666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83" name="Shape 83"/>
          <p:cNvSpPr/>
          <p:nvPr/>
        </p:nvSpPr>
        <p:spPr>
          <a:xfrm>
            <a:off x="4410463" y="5153013"/>
            <a:ext cx="193402" cy="1934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84" name="Shape 84"/>
          <p:cNvSpPr/>
          <p:nvPr/>
        </p:nvSpPr>
        <p:spPr>
          <a:xfrm>
            <a:off x="4697982" y="5388236"/>
            <a:ext cx="184472" cy="18447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85" name="Shape 85"/>
          <p:cNvSpPr/>
          <p:nvPr/>
        </p:nvSpPr>
        <p:spPr>
          <a:xfrm>
            <a:off x="4969854" y="5322789"/>
            <a:ext cx="130894" cy="1308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86" name="Shape 86"/>
          <p:cNvSpPr/>
          <p:nvPr/>
        </p:nvSpPr>
        <p:spPr>
          <a:xfrm>
            <a:off x="4969856" y="5429833"/>
            <a:ext cx="309488" cy="3094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87" name="Shape 87"/>
          <p:cNvSpPr/>
          <p:nvPr/>
        </p:nvSpPr>
        <p:spPr>
          <a:xfrm>
            <a:off x="5066556" y="5599729"/>
            <a:ext cx="116087" cy="1160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A327"/>
          </a:solidFill>
          <a:ln w="12700">
            <a:solidFill/>
            <a:miter lim="400000"/>
          </a:ln>
        </p:spPr>
        <p:txBody>
          <a:bodyPr lIns="0" tIns="0" rIns="0" bIns="0" anchor="ctr"/>
          <a:lstStyle/>
          <a:p>
            <a:endParaRPr sz="1266" dirty="0">
              <a:solidFill>
                <a:prstClr val="black"/>
              </a:solidFill>
            </a:endParaRPr>
          </a:p>
        </p:txBody>
      </p:sp>
      <p:sp>
        <p:nvSpPr>
          <p:cNvPr id="88" name="Shape 88"/>
          <p:cNvSpPr/>
          <p:nvPr/>
        </p:nvSpPr>
        <p:spPr>
          <a:xfrm>
            <a:off x="4343103" y="5713977"/>
            <a:ext cx="89298" cy="892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A327"/>
          </a:solidFill>
          <a:ln w="12700">
            <a:solidFill/>
            <a:miter lim="400000"/>
          </a:ln>
        </p:spPr>
        <p:txBody>
          <a:bodyPr lIns="0" tIns="0" rIns="0" bIns="0" anchor="ctr"/>
          <a:lstStyle/>
          <a:p>
            <a:endParaRPr sz="1266" dirty="0">
              <a:solidFill>
                <a:prstClr val="black"/>
              </a:solidFill>
            </a:endParaRPr>
          </a:p>
        </p:txBody>
      </p:sp>
      <p:sp>
        <p:nvSpPr>
          <p:cNvPr id="89" name="Shape 89"/>
          <p:cNvSpPr>
            <a:spLocks noGrp="1"/>
          </p:cNvSpPr>
          <p:nvPr>
            <p:ph type="body" idx="1"/>
          </p:nvPr>
        </p:nvSpPr>
        <p:spPr>
          <a:xfrm>
            <a:off x="6072016" y="1490597"/>
            <a:ext cx="5126251" cy="4842549"/>
          </a:xfrm>
          <a:prstGeom prst="rect">
            <a:avLst/>
          </a:prstGeom>
        </p:spPr>
        <p:txBody>
          <a:bodyPr>
            <a:normAutofit lnSpcReduction="10000"/>
          </a:bodyPr>
          <a:lstStyle/>
          <a:p>
            <a:pPr marL="176802" indent="-176802" defTabSz="271096">
              <a:spcBef>
                <a:spcPts val="1758"/>
              </a:spcBef>
              <a:defRPr sz="1800"/>
            </a:pPr>
            <a:r>
              <a:rPr sz="1392" dirty="0">
                <a:solidFill>
                  <a:schemeClr val="tx1"/>
                </a:solidFill>
              </a:rPr>
              <a:t>CEPI manages STARR, which currently collects data once a year from 46 Michigan colleges and universities:</a:t>
            </a:r>
          </a:p>
          <a:p>
            <a:pPr marL="530405" lvl="2" indent="-176802" defTabSz="271096">
              <a:spcBef>
                <a:spcPts val="1758"/>
              </a:spcBef>
              <a:defRPr sz="1800"/>
            </a:pPr>
            <a:r>
              <a:rPr sz="1392" dirty="0">
                <a:solidFill>
                  <a:schemeClr val="tx1"/>
                </a:solidFill>
              </a:rPr>
              <a:t>43 publics </a:t>
            </a:r>
          </a:p>
          <a:p>
            <a:pPr marL="530405" lvl="2" indent="-176802" defTabSz="271096">
              <a:spcBef>
                <a:spcPts val="1758"/>
              </a:spcBef>
              <a:defRPr sz="1800"/>
            </a:pPr>
            <a:r>
              <a:rPr sz="1392" dirty="0">
                <a:solidFill>
                  <a:schemeClr val="tx1"/>
                </a:solidFill>
              </a:rPr>
              <a:t>3 independents</a:t>
            </a:r>
          </a:p>
          <a:p>
            <a:pPr marL="176802" indent="-176802" defTabSz="271096">
              <a:spcBef>
                <a:spcPts val="1758"/>
              </a:spcBef>
              <a:defRPr sz="1800"/>
            </a:pPr>
            <a:r>
              <a:rPr sz="1392" dirty="0">
                <a:solidFill>
                  <a:schemeClr val="tx1"/>
                </a:solidFill>
              </a:rPr>
              <a:t>STARR launched in Summer 2011 to fulfill ARRA grant requirements</a:t>
            </a:r>
          </a:p>
          <a:p>
            <a:pPr marL="176802" indent="-176802" defTabSz="271096">
              <a:spcBef>
                <a:spcPts val="1758"/>
              </a:spcBef>
              <a:defRPr sz="1800"/>
            </a:pPr>
            <a:r>
              <a:rPr sz="1392" dirty="0">
                <a:solidFill>
                  <a:schemeClr val="tx1"/>
                </a:solidFill>
              </a:rPr>
              <a:t>Utilizes Michigan's Unique Identification Code (UIC) to uniquely identify students</a:t>
            </a:r>
          </a:p>
          <a:p>
            <a:pPr marL="353603" lvl="1" indent="-176802" defTabSz="271096">
              <a:spcBef>
                <a:spcPts val="1758"/>
              </a:spcBef>
              <a:defRPr sz="1800"/>
            </a:pPr>
            <a:r>
              <a:rPr sz="1392" dirty="0">
                <a:solidFill>
                  <a:schemeClr val="tx1"/>
                </a:solidFill>
              </a:rPr>
              <a:t>Enables CEPI to connect to other state databases like K-12's Michigan Student Data System (MSDS)</a:t>
            </a:r>
          </a:p>
          <a:p>
            <a:pPr marL="353603" lvl="1" indent="-176802" defTabSz="271096">
              <a:spcBef>
                <a:spcPts val="1758"/>
              </a:spcBef>
              <a:defRPr sz="1800"/>
            </a:pPr>
            <a:r>
              <a:rPr sz="1392" dirty="0">
                <a:solidFill>
                  <a:schemeClr val="tx1"/>
                </a:solidFill>
              </a:rPr>
              <a:t>Partners with E-Transcript to ensure that the UIC is on the high school transcript during sending and receiving</a:t>
            </a:r>
          </a:p>
          <a:p>
            <a:pPr marL="176802" indent="-176802" defTabSz="271096">
              <a:spcBef>
                <a:spcPts val="1758"/>
              </a:spcBef>
              <a:defRPr sz="1800"/>
            </a:pPr>
            <a:r>
              <a:rPr lang="en-US" sz="1392" dirty="0" smtClean="0">
                <a:solidFill>
                  <a:schemeClr val="tx1"/>
                </a:solidFill>
              </a:rPr>
              <a:t>Transcript data come to CEPI in XML format via STARR</a:t>
            </a:r>
            <a:endParaRPr sz="1392" dirty="0">
              <a:solidFill>
                <a:schemeClr val="tx1"/>
              </a:solidFill>
            </a:endParaRPr>
          </a:p>
        </p:txBody>
      </p:sp>
      <p:sp>
        <p:nvSpPr>
          <p:cNvPr id="90" name="Shape 90"/>
          <p:cNvSpPr/>
          <p:nvPr/>
        </p:nvSpPr>
        <p:spPr>
          <a:xfrm>
            <a:off x="7542544" y="2328342"/>
            <a:ext cx="193402" cy="1934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75FF"/>
          </a:solidFill>
          <a:ln w="12700">
            <a:solidFill/>
            <a:miter lim="400000"/>
          </a:ln>
        </p:spPr>
        <p:txBody>
          <a:bodyPr lIns="0" tIns="0" rIns="0" bIns="0" anchor="ctr"/>
          <a:lstStyle/>
          <a:p>
            <a:pPr>
              <a:defRPr>
                <a:solidFill>
                  <a:srgbClr val="634D31"/>
                </a:solidFill>
              </a:defRPr>
            </a:pPr>
            <a:endParaRPr sz="1266" dirty="0">
              <a:solidFill>
                <a:srgbClr val="634D31"/>
              </a:solidFill>
            </a:endParaRPr>
          </a:p>
        </p:txBody>
      </p:sp>
      <p:sp>
        <p:nvSpPr>
          <p:cNvPr id="91" name="Shape 91"/>
          <p:cNvSpPr/>
          <p:nvPr/>
        </p:nvSpPr>
        <p:spPr>
          <a:xfrm>
            <a:off x="7954377" y="2742899"/>
            <a:ext cx="196454" cy="1964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A327"/>
          </a:solidFill>
          <a:ln w="12700">
            <a:solidFill/>
            <a:miter lim="400000"/>
          </a:ln>
        </p:spPr>
        <p:txBody>
          <a:bodyPr lIns="0" tIns="0" rIns="0" bIns="0" anchor="ctr"/>
          <a:lstStyle/>
          <a:p>
            <a:endParaRPr sz="1266" dirty="0">
              <a:solidFill>
                <a:prstClr val="black"/>
              </a:solidFill>
            </a:endParaRPr>
          </a:p>
        </p:txBody>
      </p:sp>
      <p:sp>
        <p:nvSpPr>
          <p:cNvPr id="39" name="TextBox 38"/>
          <p:cNvSpPr txBox="1"/>
          <p:nvPr/>
        </p:nvSpPr>
        <p:spPr>
          <a:xfrm>
            <a:off x="2035850" y="6412229"/>
            <a:ext cx="1851660" cy="553998"/>
          </a:xfrm>
          <a:prstGeom prst="rect">
            <a:avLst/>
          </a:prstGeom>
          <a:noFill/>
        </p:spPr>
        <p:txBody>
          <a:bodyPr wrap="square" rtlCol="0">
            <a:spAutoFit/>
          </a:bodyPr>
          <a:lstStyle/>
          <a:p>
            <a:r>
              <a:rPr lang="en-US" sz="1200" b="1" dirty="0" smtClean="0"/>
              <a:t>RE-4</a:t>
            </a:r>
          </a:p>
          <a:p>
            <a:endParaRPr lang="en-US" dirty="0"/>
          </a:p>
        </p:txBody>
      </p:sp>
      <p:sp>
        <p:nvSpPr>
          <p:cNvPr id="2" name="TextBox 1"/>
          <p:cNvSpPr txBox="1"/>
          <p:nvPr/>
        </p:nvSpPr>
        <p:spPr>
          <a:xfrm>
            <a:off x="10504967" y="6412229"/>
            <a:ext cx="1063256" cy="246221"/>
          </a:xfrm>
          <a:prstGeom prst="rect">
            <a:avLst/>
          </a:prstGeom>
          <a:noFill/>
        </p:spPr>
        <p:txBody>
          <a:bodyPr wrap="square" rtlCol="0">
            <a:spAutoFit/>
          </a:bodyPr>
          <a:lstStyle/>
          <a:p>
            <a:pPr algn="ctr"/>
            <a:r>
              <a:rPr lang="en-US" sz="1000" dirty="0" smtClean="0"/>
              <a:t>23</a:t>
            </a:r>
            <a:endParaRPr lang="en-US" sz="1000" dirty="0"/>
          </a:p>
        </p:txBody>
      </p:sp>
    </p:spTree>
    <p:extLst>
      <p:ext uri="{BB962C8B-B14F-4D97-AF65-F5344CB8AC3E}">
        <p14:creationId xmlns:p14="http://schemas.microsoft.com/office/powerpoint/2010/main" val="381355593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690957" y="416613"/>
            <a:ext cx="7425495" cy="609600"/>
          </a:xfrm>
          <a:prstGeom prst="rect">
            <a:avLst/>
          </a:prstGeom>
        </p:spPr>
        <p:txBody>
          <a:bodyPr lIns="45720" tIns="0" rIns="45720" bIns="0">
            <a:normAutofit fontScale="97500"/>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l">
              <a:defRPr/>
            </a:pPr>
            <a:r>
              <a:rPr lang="en-US" sz="3600" dirty="0">
                <a:ln w="500">
                  <a:noFill/>
                </a:ln>
                <a:solidFill>
                  <a:schemeClr val="tx2"/>
                </a:solidFill>
              </a:rPr>
              <a:t>STARR </a:t>
            </a:r>
            <a:r>
              <a:rPr lang="en-US" sz="3600" cap="none" dirty="0">
                <a:ln w="500">
                  <a:noFill/>
                </a:ln>
                <a:solidFill>
                  <a:schemeClr val="tx2"/>
                </a:solidFill>
              </a:rPr>
              <a:t>Collection Timeline</a:t>
            </a:r>
          </a:p>
        </p:txBody>
      </p:sp>
      <p:sp>
        <p:nvSpPr>
          <p:cNvPr id="2" name="TextBox 1"/>
          <p:cNvSpPr txBox="1"/>
          <p:nvPr/>
        </p:nvSpPr>
        <p:spPr>
          <a:xfrm>
            <a:off x="2830881" y="1232839"/>
            <a:ext cx="8404965" cy="5078313"/>
          </a:xfrm>
          <a:prstGeom prst="rect">
            <a:avLst/>
          </a:prstGeom>
          <a:noFill/>
        </p:spPr>
        <p:txBody>
          <a:bodyPr wrap="square">
            <a:spAutoFit/>
          </a:bodyPr>
          <a:lstStyle/>
          <a:p>
            <a:pPr marL="285750" indent="-285750">
              <a:buFont typeface="Arial" pitchFamily="34" charset="0"/>
              <a:buChar char="•"/>
              <a:defRPr/>
            </a:pPr>
            <a:r>
              <a:rPr lang="en-US" dirty="0">
                <a:solidFill>
                  <a:prstClr val="black"/>
                </a:solidFill>
              </a:rPr>
              <a:t>Postsecondary transcript data is:</a:t>
            </a:r>
          </a:p>
          <a:p>
            <a:pPr marL="742950" lvl="1" indent="-285750">
              <a:buFont typeface="Arial" pitchFamily="34" charset="0"/>
              <a:buChar char="•"/>
              <a:defRPr/>
            </a:pPr>
            <a:r>
              <a:rPr lang="en-US" dirty="0">
                <a:solidFill>
                  <a:prstClr val="black"/>
                </a:solidFill>
              </a:rPr>
              <a:t>Collected in f</a:t>
            </a:r>
            <a:r>
              <a:rPr lang="en-US" dirty="0" smtClean="0">
                <a:solidFill>
                  <a:prstClr val="black"/>
                </a:solidFill>
              </a:rPr>
              <a:t>all (July to October) </a:t>
            </a:r>
            <a:r>
              <a:rPr lang="en-US" dirty="0">
                <a:solidFill>
                  <a:prstClr val="black"/>
                </a:solidFill>
              </a:rPr>
              <a:t>of each </a:t>
            </a:r>
            <a:r>
              <a:rPr lang="en-US" dirty="0" smtClean="0">
                <a:solidFill>
                  <a:prstClr val="black"/>
                </a:solidFill>
              </a:rPr>
              <a:t>year. </a:t>
            </a:r>
          </a:p>
          <a:p>
            <a:pPr marL="1200150" lvl="2" indent="-285750">
              <a:buFont typeface="Arial" pitchFamily="34" charset="0"/>
              <a:buChar char="•"/>
              <a:defRPr/>
            </a:pPr>
            <a:r>
              <a:rPr lang="en-US" dirty="0" smtClean="0">
                <a:solidFill>
                  <a:prstClr val="black"/>
                </a:solidFill>
              </a:rPr>
              <a:t>Change this year used to be in the spring (May/June).</a:t>
            </a:r>
            <a:endParaRPr lang="en-US" dirty="0">
              <a:solidFill>
                <a:prstClr val="black"/>
              </a:solidFill>
            </a:endParaRPr>
          </a:p>
          <a:p>
            <a:pPr marL="742950" lvl="1" indent="-285750">
              <a:buFont typeface="Arial" pitchFamily="34" charset="0"/>
              <a:buChar char="•"/>
              <a:defRPr/>
            </a:pPr>
            <a:r>
              <a:rPr lang="en-US" dirty="0">
                <a:solidFill>
                  <a:prstClr val="black"/>
                </a:solidFill>
              </a:rPr>
              <a:t>New data available for use in </a:t>
            </a:r>
            <a:r>
              <a:rPr lang="en-US" dirty="0" smtClean="0">
                <a:solidFill>
                  <a:prstClr val="black"/>
                </a:solidFill>
              </a:rPr>
              <a:t>the winter </a:t>
            </a:r>
            <a:r>
              <a:rPr lang="en-US" dirty="0">
                <a:solidFill>
                  <a:prstClr val="black"/>
                </a:solidFill>
              </a:rPr>
              <a:t>of each </a:t>
            </a:r>
            <a:r>
              <a:rPr lang="en-US" dirty="0" smtClean="0">
                <a:solidFill>
                  <a:prstClr val="black"/>
                </a:solidFill>
              </a:rPr>
              <a:t>year.</a:t>
            </a:r>
            <a:endParaRPr lang="en-US" dirty="0">
              <a:solidFill>
                <a:prstClr val="black"/>
              </a:solidFill>
            </a:endParaRPr>
          </a:p>
          <a:p>
            <a:pPr lvl="1">
              <a:defRPr/>
            </a:pPr>
            <a:endParaRPr lang="en-US" dirty="0">
              <a:solidFill>
                <a:prstClr val="black"/>
              </a:solidFill>
            </a:endParaRPr>
          </a:p>
          <a:p>
            <a:pPr marL="285750" indent="-285750">
              <a:buFont typeface="Arial" pitchFamily="34" charset="0"/>
              <a:buChar char="•"/>
              <a:defRPr/>
            </a:pPr>
            <a:r>
              <a:rPr lang="en-US" dirty="0">
                <a:solidFill>
                  <a:prstClr val="black"/>
                </a:solidFill>
              </a:rPr>
              <a:t>We have postsecondary transcript data for enrolled students beginning in </a:t>
            </a:r>
            <a:r>
              <a:rPr lang="en-US" dirty="0" smtClean="0">
                <a:solidFill>
                  <a:prstClr val="black"/>
                </a:solidFill>
              </a:rPr>
              <a:t>spring </a:t>
            </a:r>
            <a:r>
              <a:rPr lang="en-US" dirty="0">
                <a:solidFill>
                  <a:prstClr val="black"/>
                </a:solidFill>
              </a:rPr>
              <a:t>2009 (2008-09 or 2009-10 school year depending on the college’s academic calendar</a:t>
            </a:r>
            <a:r>
              <a:rPr lang="en-US" dirty="0" smtClean="0">
                <a:solidFill>
                  <a:prstClr val="black"/>
                </a:solidFill>
              </a:rPr>
              <a:t>).</a:t>
            </a:r>
            <a:endParaRPr lang="en-US" dirty="0">
              <a:solidFill>
                <a:prstClr val="black"/>
              </a:solidFill>
            </a:endParaRPr>
          </a:p>
          <a:p>
            <a:pPr>
              <a:defRPr/>
            </a:pPr>
            <a:endParaRPr lang="en-US" dirty="0">
              <a:solidFill>
                <a:prstClr val="black"/>
              </a:solidFill>
            </a:endParaRPr>
          </a:p>
          <a:p>
            <a:pPr marL="285750" indent="-285750">
              <a:buFont typeface="Arial" pitchFamily="34" charset="0"/>
              <a:buChar char="•"/>
              <a:defRPr/>
            </a:pPr>
            <a:r>
              <a:rPr lang="en-US" dirty="0">
                <a:solidFill>
                  <a:prstClr val="black"/>
                </a:solidFill>
              </a:rPr>
              <a:t>The transcript is submitted to CEPI, which means we have the cumulative record for students. Some of these records go back to the 1950s.</a:t>
            </a:r>
          </a:p>
          <a:p>
            <a:pPr>
              <a:defRPr/>
            </a:pPr>
            <a:endParaRPr lang="en-US" dirty="0">
              <a:solidFill>
                <a:prstClr val="black"/>
              </a:solidFill>
            </a:endParaRPr>
          </a:p>
          <a:p>
            <a:pPr marL="285750" indent="-285750">
              <a:buFont typeface="Arial" pitchFamily="34" charset="0"/>
              <a:buChar char="•"/>
              <a:defRPr/>
            </a:pPr>
            <a:r>
              <a:rPr lang="en-US" dirty="0">
                <a:solidFill>
                  <a:prstClr val="black"/>
                </a:solidFill>
              </a:rPr>
              <a:t>CEPI </a:t>
            </a:r>
            <a:r>
              <a:rPr lang="en-US" dirty="0" smtClean="0">
                <a:solidFill>
                  <a:prstClr val="black"/>
                </a:solidFill>
              </a:rPr>
              <a:t>began collecting data in 2011. </a:t>
            </a:r>
            <a:r>
              <a:rPr lang="en-US" dirty="0">
                <a:solidFill>
                  <a:prstClr val="black"/>
                </a:solidFill>
              </a:rPr>
              <a:t>The 2011 collection required colleges to submit 2 year’s worth of data (2009-10 and 2010-11 school years). The 2012 and subsequent collections only collect the current school year’s </a:t>
            </a:r>
            <a:r>
              <a:rPr lang="en-US" dirty="0" smtClean="0">
                <a:solidFill>
                  <a:prstClr val="black"/>
                </a:solidFill>
              </a:rPr>
              <a:t>data. </a:t>
            </a:r>
            <a:endParaRPr lang="en-US" dirty="0">
              <a:solidFill>
                <a:prstClr val="black"/>
              </a:solidFill>
            </a:endParaRPr>
          </a:p>
          <a:p>
            <a:pPr marL="285750" indent="-285750">
              <a:buFont typeface="Arial" pitchFamily="34" charset="0"/>
              <a:buChar char="•"/>
              <a:defRPr/>
            </a:pPr>
            <a:endParaRPr lang="en-US" dirty="0">
              <a:solidFill>
                <a:prstClr val="black"/>
              </a:solidFill>
            </a:endParaRPr>
          </a:p>
        </p:txBody>
      </p:sp>
      <p:sp>
        <p:nvSpPr>
          <p:cNvPr id="5" name="TextBox 4"/>
          <p:cNvSpPr txBox="1"/>
          <p:nvPr/>
        </p:nvSpPr>
        <p:spPr>
          <a:xfrm>
            <a:off x="2050312" y="6412229"/>
            <a:ext cx="1851660" cy="553998"/>
          </a:xfrm>
          <a:prstGeom prst="rect">
            <a:avLst/>
          </a:prstGeom>
          <a:noFill/>
        </p:spPr>
        <p:txBody>
          <a:bodyPr wrap="square" rtlCol="0">
            <a:spAutoFit/>
          </a:bodyPr>
          <a:lstStyle/>
          <a:p>
            <a:r>
              <a:rPr lang="en-US" sz="1200" b="1" dirty="0" smtClean="0"/>
              <a:t>RE-5</a:t>
            </a:r>
          </a:p>
          <a:p>
            <a:endParaRPr lang="en-US" dirty="0"/>
          </a:p>
        </p:txBody>
      </p:sp>
      <p:sp>
        <p:nvSpPr>
          <p:cNvPr id="7" name="Slide Number Placeholder 6"/>
          <p:cNvSpPr>
            <a:spLocks noGrp="1"/>
          </p:cNvSpPr>
          <p:nvPr>
            <p:ph type="sldNum" sz="quarter" idx="12"/>
          </p:nvPr>
        </p:nvSpPr>
        <p:spPr/>
        <p:txBody>
          <a:bodyPr/>
          <a:lstStyle/>
          <a:p>
            <a:fld id="{A4874502-D4F1-4093-971E-62269525832F}" type="slidenum">
              <a:rPr lang="en-US" smtClean="0"/>
              <a:t>28</a:t>
            </a:fld>
            <a:endParaRPr lang="en-US" dirty="0"/>
          </a:p>
        </p:txBody>
      </p:sp>
    </p:spTree>
    <p:extLst>
      <p:ext uri="{BB962C8B-B14F-4D97-AF65-F5344CB8AC3E}">
        <p14:creationId xmlns:p14="http://schemas.microsoft.com/office/powerpoint/2010/main" val="3544548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068876" y="273189"/>
            <a:ext cx="6637338" cy="609600"/>
          </a:xfrm>
          <a:prstGeom prst="rect">
            <a:avLst/>
          </a:prstGeom>
        </p:spPr>
        <p:txBody>
          <a:bodyPr lIns="45720" tIns="0" rIns="45720" bIns="0">
            <a:normAutofit fontScale="97500"/>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l">
              <a:defRPr/>
            </a:pPr>
            <a:r>
              <a:rPr lang="en-US" sz="3200" dirty="0">
                <a:ln w="500">
                  <a:noFill/>
                </a:ln>
                <a:solidFill>
                  <a:schemeClr val="tx2"/>
                </a:solidFill>
              </a:rPr>
              <a:t>STARR </a:t>
            </a:r>
            <a:r>
              <a:rPr lang="en-US" sz="3200" cap="none" dirty="0">
                <a:ln w="500">
                  <a:noFill/>
                </a:ln>
                <a:solidFill>
                  <a:schemeClr val="tx2"/>
                </a:solidFill>
              </a:rPr>
              <a:t>Data Available</a:t>
            </a:r>
          </a:p>
        </p:txBody>
      </p:sp>
      <p:sp>
        <p:nvSpPr>
          <p:cNvPr id="2" name="TextBox 1"/>
          <p:cNvSpPr txBox="1"/>
          <p:nvPr/>
        </p:nvSpPr>
        <p:spPr>
          <a:xfrm>
            <a:off x="3068876" y="882789"/>
            <a:ext cx="7729409" cy="5909310"/>
          </a:xfrm>
          <a:prstGeom prst="rect">
            <a:avLst/>
          </a:prstGeom>
          <a:noFill/>
        </p:spPr>
        <p:txBody>
          <a:bodyPr wrap="square">
            <a:spAutoFit/>
          </a:bodyPr>
          <a:lstStyle/>
          <a:p>
            <a:pPr marL="285750" indent="-285750">
              <a:buFont typeface="Arial" pitchFamily="34" charset="0"/>
              <a:buChar char="•"/>
              <a:defRPr/>
            </a:pPr>
            <a:r>
              <a:rPr lang="en-US" dirty="0" smtClean="0">
                <a:solidFill>
                  <a:prstClr val="black"/>
                </a:solidFill>
              </a:rPr>
              <a:t>Unique Identification Code (UIC)</a:t>
            </a:r>
          </a:p>
          <a:p>
            <a:pPr marL="285750" indent="-285750">
              <a:buFont typeface="Arial" pitchFamily="34" charset="0"/>
              <a:buChar char="•"/>
              <a:defRPr/>
            </a:pPr>
            <a:r>
              <a:rPr lang="en-US" dirty="0" smtClean="0">
                <a:solidFill>
                  <a:prstClr val="black"/>
                </a:solidFill>
              </a:rPr>
              <a:t>Enrollment date</a:t>
            </a:r>
            <a:endParaRPr lang="en-US" dirty="0">
              <a:solidFill>
                <a:prstClr val="black"/>
              </a:solidFill>
            </a:endParaRPr>
          </a:p>
          <a:p>
            <a:pPr marL="285750" indent="-285750">
              <a:buFont typeface="Arial" pitchFamily="34" charset="0"/>
              <a:buChar char="•"/>
              <a:defRPr/>
            </a:pPr>
            <a:r>
              <a:rPr lang="en-US" dirty="0">
                <a:solidFill>
                  <a:prstClr val="black"/>
                </a:solidFill>
              </a:rPr>
              <a:t>Academic calendar, year and term</a:t>
            </a:r>
          </a:p>
          <a:p>
            <a:pPr marL="285750" indent="-285750">
              <a:buFont typeface="Arial" pitchFamily="34" charset="0"/>
              <a:buChar char="•"/>
              <a:defRPr/>
            </a:pPr>
            <a:r>
              <a:rPr lang="en-US" dirty="0">
                <a:solidFill>
                  <a:prstClr val="black"/>
                </a:solidFill>
              </a:rPr>
              <a:t>Course Taken (e.g., MTH 100 Intro to Mathematics)</a:t>
            </a:r>
          </a:p>
          <a:p>
            <a:pPr marL="285750" indent="-285750">
              <a:buFont typeface="Arial" pitchFamily="34" charset="0"/>
              <a:buChar char="•"/>
              <a:defRPr/>
            </a:pPr>
            <a:r>
              <a:rPr lang="en-US" dirty="0">
                <a:solidFill>
                  <a:prstClr val="black"/>
                </a:solidFill>
              </a:rPr>
              <a:t>Grade earned</a:t>
            </a:r>
          </a:p>
          <a:p>
            <a:pPr marL="285750" indent="-285750">
              <a:buFont typeface="Arial" pitchFamily="34" charset="0"/>
              <a:buChar char="•"/>
              <a:defRPr/>
            </a:pPr>
            <a:r>
              <a:rPr lang="en-US" dirty="0">
                <a:solidFill>
                  <a:prstClr val="black"/>
                </a:solidFill>
              </a:rPr>
              <a:t>Credit hours attempted and earned</a:t>
            </a:r>
          </a:p>
          <a:p>
            <a:pPr marL="285750" indent="-285750">
              <a:buFont typeface="Arial" pitchFamily="34" charset="0"/>
              <a:buChar char="•"/>
              <a:defRPr/>
            </a:pPr>
            <a:r>
              <a:rPr lang="en-US" dirty="0" smtClean="0">
                <a:solidFill>
                  <a:prstClr val="black"/>
                </a:solidFill>
              </a:rPr>
              <a:t>GPA (term and cumulative)</a:t>
            </a:r>
            <a:endParaRPr lang="en-US" dirty="0">
              <a:solidFill>
                <a:prstClr val="black"/>
              </a:solidFill>
            </a:endParaRPr>
          </a:p>
          <a:p>
            <a:pPr marL="285750" indent="-285750">
              <a:buFont typeface="Arial" pitchFamily="34" charset="0"/>
              <a:buChar char="•"/>
              <a:defRPr/>
            </a:pPr>
            <a:r>
              <a:rPr lang="en-US" dirty="0">
                <a:solidFill>
                  <a:prstClr val="black"/>
                </a:solidFill>
              </a:rPr>
              <a:t>Award date, description, level</a:t>
            </a:r>
          </a:p>
          <a:p>
            <a:pPr marL="285750" indent="-285750">
              <a:buFont typeface="Arial" pitchFamily="34" charset="0"/>
              <a:buChar char="•"/>
              <a:defRPr/>
            </a:pPr>
            <a:r>
              <a:rPr lang="en-US" dirty="0">
                <a:solidFill>
                  <a:prstClr val="black"/>
                </a:solidFill>
              </a:rPr>
              <a:t>Program name</a:t>
            </a:r>
          </a:p>
          <a:p>
            <a:pPr marL="285750" indent="-285750">
              <a:buFont typeface="Arial" pitchFamily="34" charset="0"/>
              <a:buChar char="•"/>
              <a:defRPr/>
            </a:pPr>
            <a:r>
              <a:rPr lang="en-US" dirty="0">
                <a:solidFill>
                  <a:prstClr val="black"/>
                </a:solidFill>
              </a:rPr>
              <a:t>CIP codes on </a:t>
            </a:r>
            <a:r>
              <a:rPr lang="en-US" dirty="0" smtClean="0">
                <a:solidFill>
                  <a:prstClr val="black"/>
                </a:solidFill>
              </a:rPr>
              <a:t>degree, program </a:t>
            </a:r>
            <a:r>
              <a:rPr lang="en-US" dirty="0">
                <a:solidFill>
                  <a:prstClr val="black"/>
                </a:solidFill>
              </a:rPr>
              <a:t>and course (classification of instructional programs)</a:t>
            </a:r>
          </a:p>
          <a:p>
            <a:pPr marL="285750" indent="-285750">
              <a:buFont typeface="Arial" pitchFamily="34" charset="0"/>
              <a:buChar char="•"/>
              <a:defRPr/>
            </a:pPr>
            <a:r>
              <a:rPr lang="en-US" dirty="0">
                <a:solidFill>
                  <a:prstClr val="black"/>
                </a:solidFill>
              </a:rPr>
              <a:t>Level (e.g., freshman, masters) </a:t>
            </a:r>
          </a:p>
          <a:p>
            <a:pPr marL="285750" indent="-285750">
              <a:buFont typeface="Arial" pitchFamily="34" charset="0"/>
              <a:buChar char="•"/>
              <a:defRPr/>
            </a:pPr>
            <a:r>
              <a:rPr lang="en-US" dirty="0">
                <a:solidFill>
                  <a:prstClr val="black"/>
                </a:solidFill>
              </a:rPr>
              <a:t>Race</a:t>
            </a:r>
          </a:p>
          <a:p>
            <a:pPr marL="285750" indent="-285750">
              <a:buFont typeface="Arial" pitchFamily="34" charset="0"/>
              <a:buChar char="•"/>
              <a:defRPr/>
            </a:pPr>
            <a:r>
              <a:rPr lang="en-US" dirty="0">
                <a:solidFill>
                  <a:prstClr val="black"/>
                </a:solidFill>
              </a:rPr>
              <a:t>Sex (gender)</a:t>
            </a:r>
          </a:p>
          <a:p>
            <a:pPr marL="285750" indent="-285750">
              <a:buFont typeface="Arial" pitchFamily="34" charset="0"/>
              <a:buChar char="•"/>
              <a:defRPr/>
            </a:pPr>
            <a:r>
              <a:rPr lang="en-US" dirty="0">
                <a:solidFill>
                  <a:prstClr val="black"/>
                </a:solidFill>
              </a:rPr>
              <a:t>Age</a:t>
            </a:r>
          </a:p>
          <a:p>
            <a:pPr marL="285750" indent="-285750">
              <a:buFont typeface="Arial" pitchFamily="34" charset="0"/>
              <a:buChar char="•"/>
              <a:defRPr/>
            </a:pPr>
            <a:r>
              <a:rPr lang="en-US" dirty="0">
                <a:solidFill>
                  <a:prstClr val="black"/>
                </a:solidFill>
              </a:rPr>
              <a:t>Pell eligibility</a:t>
            </a:r>
          </a:p>
          <a:p>
            <a:pPr marL="285750" indent="-285750">
              <a:buFont typeface="Arial" pitchFamily="34" charset="0"/>
              <a:buChar char="•"/>
              <a:defRPr/>
            </a:pPr>
            <a:r>
              <a:rPr lang="en-US" dirty="0">
                <a:solidFill>
                  <a:prstClr val="black"/>
                </a:solidFill>
              </a:rPr>
              <a:t>Enrollment </a:t>
            </a:r>
            <a:r>
              <a:rPr lang="en-US" dirty="0" smtClean="0">
                <a:solidFill>
                  <a:prstClr val="black"/>
                </a:solidFill>
              </a:rPr>
              <a:t>date</a:t>
            </a:r>
          </a:p>
          <a:p>
            <a:pPr marL="285750" indent="-285750">
              <a:buFont typeface="Arial" pitchFamily="34" charset="0"/>
              <a:buChar char="•"/>
              <a:defRPr/>
            </a:pPr>
            <a:r>
              <a:rPr lang="en-US" dirty="0" smtClean="0">
                <a:solidFill>
                  <a:prstClr val="black"/>
                </a:solidFill>
              </a:rPr>
              <a:t>Dual enrollment and Early Middle College participation</a:t>
            </a:r>
            <a:endParaRPr lang="en-US" dirty="0">
              <a:solidFill>
                <a:prstClr val="black"/>
              </a:solidFill>
            </a:endParaRPr>
          </a:p>
          <a:p>
            <a:pPr marL="285750" indent="-285750">
              <a:buFont typeface="Arial" pitchFamily="34" charset="0"/>
              <a:buChar char="•"/>
              <a:defRPr/>
            </a:pPr>
            <a:endParaRPr lang="en-US" dirty="0">
              <a:solidFill>
                <a:prstClr val="black"/>
              </a:solidFill>
            </a:endParaRPr>
          </a:p>
          <a:p>
            <a:pPr lvl="1" algn="ctr">
              <a:defRPr/>
            </a:pPr>
            <a:r>
              <a:rPr lang="en-US" b="1" i="1" dirty="0">
                <a:solidFill>
                  <a:prstClr val="black"/>
                </a:solidFill>
              </a:rPr>
              <a:t>Occurrence may vary for some!</a:t>
            </a:r>
          </a:p>
          <a:p>
            <a:pPr>
              <a:defRPr/>
            </a:pPr>
            <a:endParaRPr lang="en-US" dirty="0">
              <a:solidFill>
                <a:prstClr val="black"/>
              </a:solidFill>
            </a:endParaRPr>
          </a:p>
        </p:txBody>
      </p:sp>
      <p:sp>
        <p:nvSpPr>
          <p:cNvPr id="5" name="TextBox 4"/>
          <p:cNvSpPr txBox="1"/>
          <p:nvPr/>
        </p:nvSpPr>
        <p:spPr>
          <a:xfrm>
            <a:off x="2060944" y="6434291"/>
            <a:ext cx="1851660" cy="553998"/>
          </a:xfrm>
          <a:prstGeom prst="rect">
            <a:avLst/>
          </a:prstGeom>
          <a:noFill/>
        </p:spPr>
        <p:txBody>
          <a:bodyPr wrap="square" rtlCol="0">
            <a:spAutoFit/>
          </a:bodyPr>
          <a:lstStyle/>
          <a:p>
            <a:r>
              <a:rPr lang="en-US" sz="1200" b="1" dirty="0" smtClean="0"/>
              <a:t>RE-6</a:t>
            </a:r>
          </a:p>
          <a:p>
            <a:endParaRPr lang="en-US" dirty="0"/>
          </a:p>
        </p:txBody>
      </p:sp>
      <p:sp>
        <p:nvSpPr>
          <p:cNvPr id="7" name="Slide Number Placeholder 6"/>
          <p:cNvSpPr>
            <a:spLocks noGrp="1"/>
          </p:cNvSpPr>
          <p:nvPr>
            <p:ph type="sldNum" sz="quarter" idx="12"/>
          </p:nvPr>
        </p:nvSpPr>
        <p:spPr/>
        <p:txBody>
          <a:bodyPr/>
          <a:lstStyle/>
          <a:p>
            <a:fld id="{A4874502-D4F1-4093-971E-62269525832F}" type="slidenum">
              <a:rPr lang="en-US" smtClean="0"/>
              <a:t>29</a:t>
            </a:fld>
            <a:endParaRPr lang="en-US" dirty="0"/>
          </a:p>
        </p:txBody>
      </p:sp>
    </p:spTree>
    <p:extLst>
      <p:ext uri="{BB962C8B-B14F-4D97-AF65-F5344CB8AC3E}">
        <p14:creationId xmlns:p14="http://schemas.microsoft.com/office/powerpoint/2010/main" val="3909830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2685143" y="226497"/>
            <a:ext cx="8795657" cy="1210789"/>
          </a:xfrm>
          <a:prstGeom prst="rect">
            <a:avLst/>
          </a:prstGeom>
        </p:spPr>
        <p:txBody>
          <a:bodyPr/>
          <a:lstStyle/>
          <a:p>
            <a:pPr defTabSz="168408">
              <a:defRPr sz="3280"/>
            </a:pPr>
            <a:r>
              <a:rPr dirty="0"/>
              <a:t>State of </a:t>
            </a:r>
            <a:r>
              <a:rPr dirty="0" smtClean="0"/>
              <a:t>Michigan</a:t>
            </a:r>
            <a:r>
              <a:rPr lang="en-US" dirty="0" smtClean="0"/>
              <a:t> Talent &amp; Economic Development (TED) Org Chart</a:t>
            </a:r>
            <a:endParaRPr dirty="0"/>
          </a:p>
        </p:txBody>
      </p:sp>
      <p:grpSp>
        <p:nvGrpSpPr>
          <p:cNvPr id="3" name="Group 2"/>
          <p:cNvGrpSpPr/>
          <p:nvPr/>
        </p:nvGrpSpPr>
        <p:grpSpPr>
          <a:xfrm>
            <a:off x="2822972" y="1501075"/>
            <a:ext cx="8285920" cy="4749014"/>
            <a:chOff x="743488" y="2012945"/>
            <a:chExt cx="11784420" cy="6754153"/>
          </a:xfrm>
        </p:grpSpPr>
        <p:sp>
          <p:nvSpPr>
            <p:cNvPr id="30" name="Shape 131"/>
            <p:cNvSpPr/>
            <p:nvPr/>
          </p:nvSpPr>
          <p:spPr>
            <a:xfrm>
              <a:off x="4624371" y="2012945"/>
              <a:ext cx="4032104" cy="1087044"/>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defRPr sz="2400"/>
              </a:pPr>
              <a:r>
                <a:rPr lang="en-US" sz="1687" dirty="0"/>
                <a:t>Steve </a:t>
              </a:r>
              <a:r>
                <a:rPr lang="en-US" sz="1687" dirty="0" err="1"/>
                <a:t>Arwood</a:t>
              </a:r>
              <a:endParaRPr lang="en-US" sz="1687" dirty="0"/>
            </a:p>
            <a:p>
              <a:pPr algn="ctr">
                <a:defRPr sz="2400"/>
              </a:pPr>
              <a:r>
                <a:rPr lang="en-US" sz="1125" dirty="0"/>
                <a:t>Executive Director</a:t>
              </a:r>
            </a:p>
            <a:p>
              <a:pPr algn="ctr">
                <a:defRPr sz="2400"/>
              </a:pPr>
              <a:r>
                <a:rPr sz="1125" dirty="0"/>
                <a:t>Talent </a:t>
              </a:r>
              <a:r>
                <a:rPr lang="en-US" sz="1125" dirty="0"/>
                <a:t>&amp; Economic Development</a:t>
              </a:r>
              <a:r>
                <a:rPr sz="1125" dirty="0"/>
                <a:t> </a:t>
              </a:r>
              <a:r>
                <a:rPr sz="1125" dirty="0"/>
                <a:t>(</a:t>
              </a:r>
              <a:r>
                <a:rPr sz="1125" dirty="0"/>
                <a:t>T</a:t>
              </a:r>
              <a:r>
                <a:rPr lang="en-US" sz="1125" dirty="0"/>
                <a:t>ED)</a:t>
              </a:r>
              <a:endParaRPr sz="1125" dirty="0"/>
            </a:p>
          </p:txBody>
        </p:sp>
        <p:grpSp>
          <p:nvGrpSpPr>
            <p:cNvPr id="2" name="Group 1"/>
            <p:cNvGrpSpPr/>
            <p:nvPr/>
          </p:nvGrpSpPr>
          <p:grpSpPr>
            <a:xfrm>
              <a:off x="743488" y="3231756"/>
              <a:ext cx="11784420" cy="5535342"/>
              <a:chOff x="605465" y="2524390"/>
              <a:chExt cx="11784420" cy="5535342"/>
            </a:xfrm>
          </p:grpSpPr>
          <p:sp>
            <p:nvSpPr>
              <p:cNvPr id="131" name="Shape 131"/>
              <p:cNvSpPr/>
              <p:nvPr/>
            </p:nvSpPr>
            <p:spPr>
              <a:xfrm>
                <a:off x="4486349" y="2524390"/>
                <a:ext cx="4032104" cy="888847"/>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defRPr sz="2400"/>
                </a:pPr>
                <a:r>
                  <a:rPr lang="en-US" sz="1687" dirty="0"/>
                  <a:t>Wanda Stokes</a:t>
                </a:r>
              </a:p>
              <a:p>
                <a:pPr algn="ctr">
                  <a:defRPr sz="2400"/>
                </a:pPr>
                <a:r>
                  <a:rPr lang="en-US" sz="1125" dirty="0"/>
                  <a:t>Director</a:t>
                </a:r>
              </a:p>
              <a:p>
                <a:pPr algn="ctr">
                  <a:defRPr sz="2400"/>
                </a:pPr>
                <a:r>
                  <a:rPr sz="1125" dirty="0"/>
                  <a:t>Talent </a:t>
                </a:r>
                <a:r>
                  <a:rPr sz="1125" dirty="0"/>
                  <a:t>Investment Agency (TIA)</a:t>
                </a:r>
              </a:p>
            </p:txBody>
          </p:sp>
          <p:sp>
            <p:nvSpPr>
              <p:cNvPr id="132" name="Shape 132"/>
              <p:cNvSpPr/>
              <p:nvPr/>
            </p:nvSpPr>
            <p:spPr>
              <a:xfrm>
                <a:off x="4486349" y="3594680"/>
                <a:ext cx="4032104" cy="1008299"/>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r>
                  <a:rPr lang="en-US" sz="1406" dirty="0"/>
                  <a:t>Stephanie Beckhorn</a:t>
                </a:r>
              </a:p>
              <a:p>
                <a:pPr algn="ctr"/>
                <a:r>
                  <a:rPr lang="en-US" sz="1125" dirty="0"/>
                  <a:t>Director</a:t>
                </a:r>
              </a:p>
              <a:p>
                <a:pPr algn="ctr"/>
                <a:r>
                  <a:rPr sz="1125" dirty="0"/>
                  <a:t>Workforce </a:t>
                </a:r>
                <a:r>
                  <a:rPr sz="1125" dirty="0"/>
                  <a:t>Development Agency (WDA) </a:t>
                </a:r>
              </a:p>
            </p:txBody>
          </p:sp>
          <p:sp>
            <p:nvSpPr>
              <p:cNvPr id="142" name="Shape 142"/>
              <p:cNvSpPr/>
              <p:nvPr/>
            </p:nvSpPr>
            <p:spPr>
              <a:xfrm>
                <a:off x="4486347" y="5970179"/>
                <a:ext cx="4032105" cy="978893"/>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r>
                  <a:rPr lang="en-US" sz="1125" dirty="0"/>
                  <a:t>Dr. Cliff Akujobi</a:t>
                </a:r>
              </a:p>
              <a:p>
                <a:pPr algn="ctr"/>
                <a:r>
                  <a:rPr lang="en-US" sz="1125" dirty="0"/>
                  <a:t>Manager (WDA/ECS)</a:t>
                </a:r>
              </a:p>
              <a:p>
                <a:pPr algn="ctr"/>
                <a:r>
                  <a:rPr sz="1125" dirty="0"/>
                  <a:t>Comm</a:t>
                </a:r>
                <a:r>
                  <a:rPr lang="en-US" sz="1125" dirty="0"/>
                  <a:t>unity</a:t>
                </a:r>
                <a:r>
                  <a:rPr sz="1125" dirty="0"/>
                  <a:t> Coll</a:t>
                </a:r>
                <a:r>
                  <a:rPr lang="en-US" sz="1125" dirty="0"/>
                  <a:t>eges</a:t>
                </a:r>
                <a:r>
                  <a:rPr sz="1125" dirty="0"/>
                  <a:t> S</a:t>
                </a:r>
                <a:r>
                  <a:rPr lang="en-US" sz="1125" dirty="0"/>
                  <a:t>er</a:t>
                </a:r>
                <a:r>
                  <a:rPr sz="1125" dirty="0"/>
                  <a:t>v</a:t>
                </a:r>
                <a:r>
                  <a:rPr lang="en-US" sz="1125" dirty="0"/>
                  <a:t>i</a:t>
                </a:r>
                <a:r>
                  <a:rPr sz="1125" dirty="0"/>
                  <a:t>c</a:t>
                </a:r>
                <a:r>
                  <a:rPr lang="en-US" sz="1125" dirty="0"/>
                  <a:t>e</a:t>
                </a:r>
                <a:r>
                  <a:rPr sz="1125" dirty="0"/>
                  <a:t>s </a:t>
                </a:r>
                <a:r>
                  <a:rPr sz="1125" dirty="0"/>
                  <a:t>Unit (CCSU) </a:t>
                </a:r>
              </a:p>
            </p:txBody>
          </p:sp>
          <p:sp>
            <p:nvSpPr>
              <p:cNvPr id="29" name="Shape 132"/>
              <p:cNvSpPr/>
              <p:nvPr/>
            </p:nvSpPr>
            <p:spPr>
              <a:xfrm>
                <a:off x="4486349" y="4784422"/>
                <a:ext cx="4032104" cy="1008299"/>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r>
                  <a:rPr lang="en-US" sz="1406" dirty="0"/>
                  <a:t>Sean Lively</a:t>
                </a:r>
              </a:p>
              <a:p>
                <a:pPr algn="ctr"/>
                <a:r>
                  <a:rPr lang="en-US" sz="1125" dirty="0"/>
                  <a:t>State Division Administrator (WDA)</a:t>
                </a:r>
              </a:p>
              <a:p>
                <a:pPr algn="ctr"/>
                <a:r>
                  <a:rPr lang="en-US" sz="1125" dirty="0"/>
                  <a:t>Education and Career Success</a:t>
                </a:r>
                <a:r>
                  <a:rPr sz="1125" dirty="0"/>
                  <a:t> (</a:t>
                </a:r>
                <a:r>
                  <a:rPr lang="en-US" sz="1125" dirty="0"/>
                  <a:t>ECS</a:t>
                </a:r>
                <a:r>
                  <a:rPr sz="1125" dirty="0"/>
                  <a:t>) </a:t>
                </a:r>
                <a:endParaRPr sz="1125" dirty="0"/>
              </a:p>
            </p:txBody>
          </p:sp>
          <p:sp>
            <p:nvSpPr>
              <p:cNvPr id="31" name="Shape 142"/>
              <p:cNvSpPr/>
              <p:nvPr/>
            </p:nvSpPr>
            <p:spPr>
              <a:xfrm>
                <a:off x="4561959" y="7080839"/>
                <a:ext cx="1902636" cy="978893"/>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r>
                  <a:rPr lang="en-US" sz="1055" dirty="0"/>
                  <a:t>Sheree Price</a:t>
                </a:r>
              </a:p>
              <a:p>
                <a:pPr algn="ctr"/>
                <a:r>
                  <a:rPr lang="en-US" sz="1055" dirty="0"/>
                  <a:t>Higher Education Consultant (WDA/ECS/CCSU)</a:t>
                </a:r>
              </a:p>
            </p:txBody>
          </p:sp>
          <p:sp>
            <p:nvSpPr>
              <p:cNvPr id="32" name="Shape 142"/>
              <p:cNvSpPr/>
              <p:nvPr/>
            </p:nvSpPr>
            <p:spPr>
              <a:xfrm>
                <a:off x="6540206" y="7080839"/>
                <a:ext cx="1902636" cy="978893"/>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r>
                  <a:rPr lang="en-US" sz="1055" dirty="0"/>
                  <a:t>Dr. Tracey Taylor</a:t>
                </a:r>
              </a:p>
              <a:p>
                <a:pPr algn="ctr"/>
                <a:r>
                  <a:rPr lang="en-US" sz="1055" dirty="0"/>
                  <a:t>Higher Education Consultant (WDA/ECS/CCSU)</a:t>
                </a:r>
              </a:p>
            </p:txBody>
          </p:sp>
          <p:sp>
            <p:nvSpPr>
              <p:cNvPr id="33" name="Shape 142"/>
              <p:cNvSpPr/>
              <p:nvPr/>
            </p:nvSpPr>
            <p:spPr>
              <a:xfrm>
                <a:off x="2583712" y="7080838"/>
                <a:ext cx="1902636" cy="978893"/>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r>
                  <a:rPr lang="en-US" sz="1055" dirty="0"/>
                  <a:t>Kelly Simmons</a:t>
                </a:r>
              </a:p>
              <a:p>
                <a:pPr algn="ctr"/>
                <a:r>
                  <a:rPr lang="en-US" sz="1055" dirty="0"/>
                  <a:t>Higher Education Consultant (WDA/ECS/CCSU)</a:t>
                </a:r>
              </a:p>
            </p:txBody>
          </p:sp>
          <p:sp>
            <p:nvSpPr>
              <p:cNvPr id="34" name="Shape 142"/>
              <p:cNvSpPr/>
              <p:nvPr/>
            </p:nvSpPr>
            <p:spPr>
              <a:xfrm>
                <a:off x="8518453" y="7080837"/>
                <a:ext cx="1902636" cy="978893"/>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r>
                  <a:rPr lang="en-US" sz="1055" dirty="0"/>
                  <a:t>Judy Becker</a:t>
                </a:r>
              </a:p>
              <a:p>
                <a:pPr algn="ctr"/>
                <a:r>
                  <a:rPr lang="en-US" sz="1055" dirty="0"/>
                  <a:t>Departmental Analyst (WDA/ECS/CCSU)</a:t>
                </a:r>
              </a:p>
            </p:txBody>
          </p:sp>
          <p:sp>
            <p:nvSpPr>
              <p:cNvPr id="35" name="Shape 142"/>
              <p:cNvSpPr/>
              <p:nvPr/>
            </p:nvSpPr>
            <p:spPr>
              <a:xfrm>
                <a:off x="10487249" y="7080836"/>
                <a:ext cx="1902636" cy="978893"/>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r>
                  <a:rPr lang="en-US" sz="1055" dirty="0"/>
                  <a:t>Darlene Miller</a:t>
                </a:r>
              </a:p>
              <a:p>
                <a:pPr algn="ctr"/>
                <a:r>
                  <a:rPr lang="en-US" sz="1055" dirty="0"/>
                  <a:t>Departmental Analyst (WDA/ECS/CCSU)</a:t>
                </a:r>
              </a:p>
            </p:txBody>
          </p:sp>
          <p:sp>
            <p:nvSpPr>
              <p:cNvPr id="36" name="Shape 142"/>
              <p:cNvSpPr/>
              <p:nvPr/>
            </p:nvSpPr>
            <p:spPr>
              <a:xfrm>
                <a:off x="605465" y="7080835"/>
                <a:ext cx="1902636" cy="978893"/>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algn="ctr"/>
                <a:r>
                  <a:rPr lang="en-US" sz="1055" dirty="0"/>
                  <a:t>Tracy Kuchuk</a:t>
                </a:r>
              </a:p>
              <a:p>
                <a:pPr algn="ctr"/>
                <a:r>
                  <a:rPr lang="en-US" sz="1055" dirty="0"/>
                  <a:t>Secretary (WDA/ECS/CCSU</a:t>
                </a:r>
                <a:r>
                  <a:rPr lang="en-US" sz="1125" dirty="0"/>
                  <a:t>)</a:t>
                </a:r>
              </a:p>
            </p:txBody>
          </p:sp>
        </p:grpSp>
      </p:grpSp>
      <p:sp>
        <p:nvSpPr>
          <p:cNvPr id="17" name="TextBox 16"/>
          <p:cNvSpPr txBox="1"/>
          <p:nvPr/>
        </p:nvSpPr>
        <p:spPr>
          <a:xfrm>
            <a:off x="1895111" y="6250089"/>
            <a:ext cx="790032" cy="287130"/>
          </a:xfrm>
          <a:prstGeom prst="rect">
            <a:avLst/>
          </a:prstGeom>
          <a:noFill/>
        </p:spPr>
        <p:txBody>
          <a:bodyPr wrap="square" rtlCol="0">
            <a:spAutoFit/>
          </a:bodyPr>
          <a:lstStyle/>
          <a:p>
            <a:r>
              <a:rPr lang="en-US" sz="1266" b="1" dirty="0" smtClean="0"/>
              <a:t>KS-3</a:t>
            </a:r>
            <a:endParaRPr lang="en-US" sz="1266" b="1" dirty="0"/>
          </a:p>
        </p:txBody>
      </p:sp>
      <p:sp>
        <p:nvSpPr>
          <p:cNvPr id="4" name="Slide Number Placeholder 3"/>
          <p:cNvSpPr>
            <a:spLocks noGrp="1"/>
          </p:cNvSpPr>
          <p:nvPr>
            <p:ph type="sldNum" sz="quarter" idx="2"/>
          </p:nvPr>
        </p:nvSpPr>
        <p:spPr>
          <a:xfrm>
            <a:off x="10936155" y="6403273"/>
            <a:ext cx="345473" cy="267891"/>
          </a:xfrm>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336013847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1548" y="762000"/>
            <a:ext cx="8123881" cy="5943600"/>
          </a:xfrm>
        </p:spPr>
        <p:txBody>
          <a:bodyPr/>
          <a:lstStyle/>
          <a:p>
            <a:pPr>
              <a:defRPr/>
            </a:pPr>
            <a:r>
              <a:rPr lang="en-US" sz="2000" dirty="0"/>
              <a:t>NSC is a national data collection that CEPI uses to acquire postsecondary enrollment for students no longer in </a:t>
            </a:r>
            <a:r>
              <a:rPr lang="en-US" sz="2000" dirty="0" smtClean="0"/>
              <a:t>MI</a:t>
            </a:r>
            <a:r>
              <a:rPr lang="en-US" sz="2000" dirty="0"/>
              <a:t> </a:t>
            </a:r>
            <a:r>
              <a:rPr lang="en-US" sz="2000" dirty="0" smtClean="0"/>
              <a:t>and understand enrollment in private in-state institutions.</a:t>
            </a:r>
            <a:endParaRPr lang="en-US" sz="2000" dirty="0"/>
          </a:p>
          <a:p>
            <a:pPr>
              <a:defRPr/>
            </a:pPr>
            <a:r>
              <a:rPr lang="en-US" sz="2000" dirty="0" smtClean="0"/>
              <a:t>NSC stands for “National Student Clearinghouse”.</a:t>
            </a:r>
          </a:p>
          <a:p>
            <a:pPr marL="0" indent="0">
              <a:spcBef>
                <a:spcPts val="0"/>
              </a:spcBef>
              <a:buNone/>
              <a:defRPr/>
            </a:pPr>
            <a:endParaRPr lang="en-US" sz="2000" dirty="0" smtClean="0"/>
          </a:p>
          <a:p>
            <a:pPr>
              <a:spcBef>
                <a:spcPts val="600"/>
              </a:spcBef>
              <a:defRPr/>
            </a:pPr>
            <a:r>
              <a:rPr lang="en-US" sz="2000" dirty="0" smtClean="0"/>
              <a:t>Not </a:t>
            </a:r>
            <a:r>
              <a:rPr lang="en-US" sz="2000" dirty="0"/>
              <a:t>all colleges in the nation submit data to NSC, but a good number </a:t>
            </a:r>
            <a:r>
              <a:rPr lang="en-US" sz="2000" dirty="0" smtClean="0"/>
              <a:t>do.</a:t>
            </a:r>
            <a:endParaRPr lang="en-US" sz="2000" dirty="0"/>
          </a:p>
          <a:p>
            <a:pPr>
              <a:spcBef>
                <a:spcPts val="600"/>
              </a:spcBef>
              <a:defRPr/>
            </a:pPr>
            <a:endParaRPr lang="en-US" sz="2000" dirty="0" smtClean="0"/>
          </a:p>
          <a:p>
            <a:pPr>
              <a:spcBef>
                <a:spcPts val="600"/>
              </a:spcBef>
              <a:defRPr/>
            </a:pPr>
            <a:r>
              <a:rPr lang="en-US" sz="2000" dirty="0" smtClean="0"/>
              <a:t>NSC </a:t>
            </a:r>
            <a:r>
              <a:rPr lang="en-US" sz="2000" dirty="0"/>
              <a:t>data fills in the gaps where STARR leaves off, but STARR is a richer data </a:t>
            </a:r>
            <a:r>
              <a:rPr lang="en-US" sz="2000" dirty="0" smtClean="0"/>
              <a:t>collection.</a:t>
            </a:r>
            <a:endParaRPr lang="en-US" sz="2000" dirty="0"/>
          </a:p>
          <a:p>
            <a:pPr>
              <a:spcBef>
                <a:spcPts val="600"/>
              </a:spcBef>
              <a:defRPr/>
            </a:pPr>
            <a:endParaRPr lang="en-US" sz="2000" dirty="0" smtClean="0"/>
          </a:p>
          <a:p>
            <a:pPr>
              <a:spcBef>
                <a:spcPts val="600"/>
              </a:spcBef>
              <a:defRPr/>
            </a:pPr>
            <a:r>
              <a:rPr lang="en-US" sz="2000" dirty="0" smtClean="0"/>
              <a:t>CEPI </a:t>
            </a:r>
            <a:r>
              <a:rPr lang="en-US" sz="2000" dirty="0"/>
              <a:t>submits the Unique Identification Code (UIC) for </a:t>
            </a:r>
            <a:r>
              <a:rPr lang="en-US" sz="2000" dirty="0" smtClean="0"/>
              <a:t>two sets of students</a:t>
            </a:r>
          </a:p>
          <a:p>
            <a:pPr lvl="1">
              <a:spcBef>
                <a:spcPts val="600"/>
              </a:spcBef>
              <a:defRPr/>
            </a:pPr>
            <a:r>
              <a:rPr lang="en-US" sz="1800" dirty="0" smtClean="0"/>
              <a:t>High school – based on 9</a:t>
            </a:r>
            <a:r>
              <a:rPr lang="en-US" sz="1800" baseline="30000" dirty="0" smtClean="0"/>
              <a:t>th</a:t>
            </a:r>
            <a:r>
              <a:rPr lang="en-US" sz="1800" dirty="0" smtClean="0"/>
              <a:t> grade cohorts (graduates and dropouts)</a:t>
            </a:r>
          </a:p>
          <a:p>
            <a:pPr lvl="1">
              <a:spcBef>
                <a:spcPts val="600"/>
              </a:spcBef>
              <a:defRPr/>
            </a:pPr>
            <a:r>
              <a:rPr lang="en-US" sz="1800" dirty="0" smtClean="0"/>
              <a:t>College – all enrollees reported by IHEs</a:t>
            </a:r>
            <a:endParaRPr lang="en-US" sz="1800" dirty="0"/>
          </a:p>
          <a:p>
            <a:pPr marL="0" indent="0">
              <a:buNone/>
              <a:defRPr/>
            </a:pPr>
            <a:endParaRPr lang="en-US" sz="2000" dirty="0"/>
          </a:p>
        </p:txBody>
      </p:sp>
      <p:sp>
        <p:nvSpPr>
          <p:cNvPr id="5" name="Title 1"/>
          <p:cNvSpPr txBox="1">
            <a:spLocks/>
          </p:cNvSpPr>
          <p:nvPr/>
        </p:nvSpPr>
        <p:spPr>
          <a:xfrm>
            <a:off x="2911547" y="152400"/>
            <a:ext cx="6531013" cy="609600"/>
          </a:xfrm>
          <a:prstGeom prst="rect">
            <a:avLst/>
          </a:prstGeom>
        </p:spPr>
        <p:txBody>
          <a:bodyPr lIns="45720" tIns="0" rIns="45720" bIns="0"/>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l">
              <a:defRPr/>
            </a:pPr>
            <a:r>
              <a:rPr lang="en-US" sz="3200" cap="none" dirty="0">
                <a:ln w="500">
                  <a:noFill/>
                </a:ln>
                <a:solidFill>
                  <a:schemeClr val="tx2"/>
                </a:solidFill>
              </a:rPr>
              <a:t>What Is </a:t>
            </a:r>
            <a:r>
              <a:rPr lang="en-US" sz="3200" cap="none" dirty="0" smtClean="0">
                <a:ln w="500">
                  <a:noFill/>
                </a:ln>
                <a:solidFill>
                  <a:schemeClr val="tx2"/>
                </a:solidFill>
              </a:rPr>
              <a:t>the NSC</a:t>
            </a:r>
            <a:r>
              <a:rPr lang="en-US" sz="3200" cap="none" dirty="0">
                <a:ln w="500">
                  <a:noFill/>
                </a:ln>
                <a:solidFill>
                  <a:schemeClr val="tx2"/>
                </a:solidFill>
              </a:rPr>
              <a:t>?</a:t>
            </a:r>
          </a:p>
        </p:txBody>
      </p:sp>
      <p:sp>
        <p:nvSpPr>
          <p:cNvPr id="6" name="TextBox 5"/>
          <p:cNvSpPr txBox="1"/>
          <p:nvPr/>
        </p:nvSpPr>
        <p:spPr>
          <a:xfrm>
            <a:off x="2060944" y="6412229"/>
            <a:ext cx="1851660" cy="553998"/>
          </a:xfrm>
          <a:prstGeom prst="rect">
            <a:avLst/>
          </a:prstGeom>
          <a:noFill/>
        </p:spPr>
        <p:txBody>
          <a:bodyPr wrap="square" rtlCol="0">
            <a:spAutoFit/>
          </a:bodyPr>
          <a:lstStyle/>
          <a:p>
            <a:r>
              <a:rPr lang="en-US" sz="1200" b="1" dirty="0" smtClean="0"/>
              <a:t>RE-7</a:t>
            </a:r>
          </a:p>
          <a:p>
            <a:endParaRPr lang="en-US" dirty="0"/>
          </a:p>
        </p:txBody>
      </p:sp>
      <p:sp>
        <p:nvSpPr>
          <p:cNvPr id="8" name="Slide Number Placeholder 7"/>
          <p:cNvSpPr>
            <a:spLocks noGrp="1"/>
          </p:cNvSpPr>
          <p:nvPr>
            <p:ph type="sldNum" sz="quarter" idx="12"/>
          </p:nvPr>
        </p:nvSpPr>
        <p:spPr/>
        <p:txBody>
          <a:bodyPr/>
          <a:lstStyle/>
          <a:p>
            <a:fld id="{A4874502-D4F1-4093-971E-62269525832F}" type="slidenum">
              <a:rPr lang="en-US" smtClean="0"/>
              <a:t>30</a:t>
            </a:fld>
            <a:endParaRPr lang="en-US" dirty="0"/>
          </a:p>
        </p:txBody>
      </p:sp>
    </p:spTree>
    <p:extLst>
      <p:ext uri="{BB962C8B-B14F-4D97-AF65-F5344CB8AC3E}">
        <p14:creationId xmlns:p14="http://schemas.microsoft.com/office/powerpoint/2010/main" val="3714798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918564" y="152400"/>
            <a:ext cx="6291004" cy="609600"/>
          </a:xfrm>
          <a:prstGeom prst="rect">
            <a:avLst/>
          </a:prstGeom>
        </p:spPr>
        <p:txBody>
          <a:bodyPr lIns="45720" tIns="0" rIns="45720" bIns="0">
            <a:normAutofit fontScale="97500"/>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l">
              <a:defRPr/>
            </a:pPr>
            <a:r>
              <a:rPr lang="en-US" sz="3200" dirty="0">
                <a:ln w="500">
                  <a:noFill/>
                </a:ln>
                <a:solidFill>
                  <a:schemeClr val="tx2"/>
                </a:solidFill>
              </a:rPr>
              <a:t>NSC </a:t>
            </a:r>
            <a:r>
              <a:rPr lang="en-US" sz="3200" cap="none" dirty="0">
                <a:ln w="500">
                  <a:noFill/>
                </a:ln>
                <a:solidFill>
                  <a:schemeClr val="tx2"/>
                </a:solidFill>
              </a:rPr>
              <a:t>Data Available</a:t>
            </a:r>
          </a:p>
        </p:txBody>
      </p:sp>
      <p:sp>
        <p:nvSpPr>
          <p:cNvPr id="2" name="TextBox 1"/>
          <p:cNvSpPr txBox="1"/>
          <p:nvPr/>
        </p:nvSpPr>
        <p:spPr>
          <a:xfrm>
            <a:off x="2985925" y="934993"/>
            <a:ext cx="7422375" cy="5293757"/>
          </a:xfrm>
          <a:prstGeom prst="rect">
            <a:avLst/>
          </a:prstGeom>
          <a:noFill/>
        </p:spPr>
        <p:txBody>
          <a:bodyPr wrap="square">
            <a:spAutoFit/>
          </a:bodyPr>
          <a:lstStyle/>
          <a:p>
            <a:pPr marL="285750" indent="-285750">
              <a:buFont typeface="Arial" pitchFamily="34" charset="0"/>
              <a:buChar char="•"/>
              <a:defRPr/>
            </a:pPr>
            <a:r>
              <a:rPr lang="en-US" sz="2000" dirty="0" smtClean="0">
                <a:solidFill>
                  <a:prstClr val="black"/>
                </a:solidFill>
              </a:rPr>
              <a:t>RIC / UIC</a:t>
            </a:r>
            <a:endParaRPr lang="en-US" sz="2000" dirty="0">
              <a:solidFill>
                <a:prstClr val="black"/>
              </a:solidFill>
            </a:endParaRPr>
          </a:p>
          <a:p>
            <a:pPr marL="285750" indent="-285750">
              <a:buFont typeface="Arial" pitchFamily="34" charset="0"/>
              <a:buChar char="•"/>
              <a:defRPr/>
            </a:pPr>
            <a:r>
              <a:rPr lang="en-US" sz="2000" dirty="0">
                <a:solidFill>
                  <a:prstClr val="black"/>
                </a:solidFill>
              </a:rPr>
              <a:t>Institution name</a:t>
            </a:r>
          </a:p>
          <a:p>
            <a:pPr marL="285750" indent="-285750">
              <a:buFont typeface="Arial" pitchFamily="34" charset="0"/>
              <a:buChar char="•"/>
              <a:defRPr/>
            </a:pPr>
            <a:r>
              <a:rPr lang="en-US" sz="2000" dirty="0">
                <a:solidFill>
                  <a:prstClr val="black"/>
                </a:solidFill>
              </a:rPr>
              <a:t>2 yr/4 yr institution</a:t>
            </a:r>
          </a:p>
          <a:p>
            <a:pPr marL="285750" indent="-285750">
              <a:buFont typeface="Arial" pitchFamily="34" charset="0"/>
              <a:buChar char="•"/>
              <a:defRPr/>
            </a:pPr>
            <a:r>
              <a:rPr lang="en-US" sz="2000" dirty="0">
                <a:solidFill>
                  <a:prstClr val="black"/>
                </a:solidFill>
              </a:rPr>
              <a:t>Public/private institution</a:t>
            </a:r>
          </a:p>
          <a:p>
            <a:pPr marL="285750" indent="-285750">
              <a:buFont typeface="Arial" pitchFamily="34" charset="0"/>
              <a:buChar char="•"/>
              <a:defRPr/>
            </a:pPr>
            <a:r>
              <a:rPr lang="en-US" sz="2000" dirty="0">
                <a:solidFill>
                  <a:prstClr val="black"/>
                </a:solidFill>
              </a:rPr>
              <a:t>State</a:t>
            </a:r>
          </a:p>
          <a:p>
            <a:pPr marL="285750" indent="-285750">
              <a:buFont typeface="Arial" pitchFamily="34" charset="0"/>
              <a:buChar char="•"/>
              <a:defRPr/>
            </a:pPr>
            <a:r>
              <a:rPr lang="en-US" sz="2000" dirty="0">
                <a:solidFill>
                  <a:prstClr val="black"/>
                </a:solidFill>
              </a:rPr>
              <a:t>Enrollment begin date</a:t>
            </a:r>
          </a:p>
          <a:p>
            <a:pPr marL="285750" indent="-285750">
              <a:buFont typeface="Arial" pitchFamily="34" charset="0"/>
              <a:buChar char="•"/>
              <a:defRPr/>
            </a:pPr>
            <a:r>
              <a:rPr lang="en-US" sz="2000" dirty="0">
                <a:solidFill>
                  <a:prstClr val="black"/>
                </a:solidFill>
              </a:rPr>
              <a:t>Enrollment end date</a:t>
            </a:r>
          </a:p>
          <a:p>
            <a:pPr marL="285750" indent="-285750">
              <a:buFont typeface="Arial" pitchFamily="34" charset="0"/>
              <a:buChar char="•"/>
              <a:defRPr/>
            </a:pPr>
            <a:r>
              <a:rPr lang="en-US" sz="2000" dirty="0">
                <a:solidFill>
                  <a:prstClr val="black"/>
                </a:solidFill>
              </a:rPr>
              <a:t>Enrollment status (full-time/part-time)</a:t>
            </a:r>
          </a:p>
          <a:p>
            <a:pPr marL="285750" indent="-285750">
              <a:buFont typeface="Arial" pitchFamily="34" charset="0"/>
              <a:buChar char="•"/>
              <a:defRPr/>
            </a:pPr>
            <a:r>
              <a:rPr lang="en-US" sz="2000" dirty="0">
                <a:solidFill>
                  <a:prstClr val="black"/>
                </a:solidFill>
              </a:rPr>
              <a:t>Class level (e.g., freshman)</a:t>
            </a:r>
          </a:p>
          <a:p>
            <a:pPr marL="285750" indent="-285750">
              <a:buFont typeface="Arial" pitchFamily="34" charset="0"/>
              <a:buChar char="•"/>
              <a:defRPr/>
            </a:pPr>
            <a:r>
              <a:rPr lang="en-US" sz="2000" dirty="0">
                <a:solidFill>
                  <a:prstClr val="black"/>
                </a:solidFill>
              </a:rPr>
              <a:t>Program name</a:t>
            </a:r>
          </a:p>
          <a:p>
            <a:pPr marL="285750" indent="-285750">
              <a:buFont typeface="Arial" pitchFamily="34" charset="0"/>
              <a:buChar char="•"/>
              <a:defRPr/>
            </a:pPr>
            <a:r>
              <a:rPr lang="en-US" sz="2000" dirty="0">
                <a:solidFill>
                  <a:prstClr val="black"/>
                </a:solidFill>
              </a:rPr>
              <a:t>Program CIP</a:t>
            </a:r>
          </a:p>
          <a:p>
            <a:pPr marL="285750" indent="-285750">
              <a:buFont typeface="Arial" pitchFamily="34" charset="0"/>
              <a:buChar char="•"/>
              <a:defRPr/>
            </a:pPr>
            <a:r>
              <a:rPr lang="en-US" sz="2000" dirty="0">
                <a:solidFill>
                  <a:prstClr val="black"/>
                </a:solidFill>
              </a:rPr>
              <a:t>Graduated (Y/N)</a:t>
            </a:r>
          </a:p>
          <a:p>
            <a:pPr marL="285750" indent="-285750">
              <a:buFont typeface="Arial" pitchFamily="34" charset="0"/>
              <a:buChar char="•"/>
              <a:defRPr/>
            </a:pPr>
            <a:r>
              <a:rPr lang="en-US" sz="2000" dirty="0">
                <a:solidFill>
                  <a:prstClr val="black"/>
                </a:solidFill>
              </a:rPr>
              <a:t>Graduation date</a:t>
            </a:r>
          </a:p>
          <a:p>
            <a:pPr marL="285750" indent="-285750">
              <a:buFont typeface="Arial" pitchFamily="34" charset="0"/>
              <a:buChar char="•"/>
              <a:defRPr/>
            </a:pPr>
            <a:r>
              <a:rPr lang="en-US" sz="2000" dirty="0">
                <a:solidFill>
                  <a:prstClr val="black"/>
                </a:solidFill>
              </a:rPr>
              <a:t>Degree title</a:t>
            </a:r>
          </a:p>
          <a:p>
            <a:pPr marL="285750" indent="-285750">
              <a:buFont typeface="Arial" pitchFamily="34" charset="0"/>
              <a:buChar char="•"/>
              <a:defRPr/>
            </a:pPr>
            <a:r>
              <a:rPr lang="en-US" sz="2000" dirty="0">
                <a:solidFill>
                  <a:prstClr val="black"/>
                </a:solidFill>
              </a:rPr>
              <a:t>Degree CIP</a:t>
            </a:r>
          </a:p>
          <a:p>
            <a:pPr marL="285750" indent="-285750">
              <a:buFont typeface="Arial" pitchFamily="34" charset="0"/>
              <a:buChar char="•"/>
              <a:defRPr/>
            </a:pPr>
            <a:r>
              <a:rPr lang="en-US" sz="2000" dirty="0">
                <a:solidFill>
                  <a:prstClr val="black"/>
                </a:solidFill>
              </a:rPr>
              <a:t>College sequence</a:t>
            </a:r>
          </a:p>
          <a:p>
            <a:pPr lvl="1" algn="ctr">
              <a:defRPr/>
            </a:pPr>
            <a:endParaRPr lang="en-US" dirty="0">
              <a:solidFill>
                <a:prstClr val="black"/>
              </a:solidFill>
            </a:endParaRPr>
          </a:p>
        </p:txBody>
      </p:sp>
      <p:sp>
        <p:nvSpPr>
          <p:cNvPr id="5" name="TextBox 4"/>
          <p:cNvSpPr txBox="1"/>
          <p:nvPr/>
        </p:nvSpPr>
        <p:spPr>
          <a:xfrm>
            <a:off x="2060095" y="6401744"/>
            <a:ext cx="1851660" cy="553998"/>
          </a:xfrm>
          <a:prstGeom prst="rect">
            <a:avLst/>
          </a:prstGeom>
          <a:noFill/>
        </p:spPr>
        <p:txBody>
          <a:bodyPr wrap="square" rtlCol="0">
            <a:spAutoFit/>
          </a:bodyPr>
          <a:lstStyle/>
          <a:p>
            <a:r>
              <a:rPr lang="en-US" sz="1200" b="1" dirty="0" smtClean="0"/>
              <a:t>RE-9</a:t>
            </a:r>
          </a:p>
          <a:p>
            <a:endParaRPr lang="en-US" dirty="0"/>
          </a:p>
        </p:txBody>
      </p:sp>
      <p:sp>
        <p:nvSpPr>
          <p:cNvPr id="7" name="Slide Number Placeholder 6"/>
          <p:cNvSpPr>
            <a:spLocks noGrp="1"/>
          </p:cNvSpPr>
          <p:nvPr>
            <p:ph type="sldNum" sz="quarter" idx="12"/>
          </p:nvPr>
        </p:nvSpPr>
        <p:spPr/>
        <p:txBody>
          <a:bodyPr/>
          <a:lstStyle/>
          <a:p>
            <a:fld id="{A4874502-D4F1-4093-971E-62269525832F}" type="slidenum">
              <a:rPr lang="en-US" smtClean="0"/>
              <a:t>31</a:t>
            </a:fld>
            <a:endParaRPr lang="en-US" dirty="0"/>
          </a:p>
        </p:txBody>
      </p:sp>
    </p:spTree>
    <p:extLst>
      <p:ext uri="{BB962C8B-B14F-4D97-AF65-F5344CB8AC3E}">
        <p14:creationId xmlns:p14="http://schemas.microsoft.com/office/powerpoint/2010/main" val="1215488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p:nvPr/>
        </p:nvSpPr>
        <p:spPr>
          <a:xfrm>
            <a:off x="2807594" y="461874"/>
            <a:ext cx="8307212" cy="10570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gn="l">
              <a:defRPr sz="5000" spc="-100">
                <a:solidFill>
                  <a:srgbClr val="314864"/>
                </a:solidFill>
              </a:defRPr>
            </a:lvl1pPr>
          </a:lstStyle>
          <a:p>
            <a:pPr>
              <a:defRPr sz="1800" spc="0">
                <a:solidFill>
                  <a:srgbClr val="000000"/>
                </a:solidFill>
              </a:defRPr>
            </a:pPr>
            <a:r>
              <a:rPr sz="3200" b="1" spc="-70" dirty="0">
                <a:solidFill>
                  <a:schemeClr val="tx2"/>
                </a:solidFill>
              </a:rPr>
              <a:t>National Student Clearinghouse </a:t>
            </a:r>
            <a:r>
              <a:rPr lang="en-US" sz="3200" b="1" spc="-70" dirty="0" smtClean="0">
                <a:solidFill>
                  <a:schemeClr val="tx2"/>
                </a:solidFill>
              </a:rPr>
              <a:t/>
            </a:r>
            <a:br>
              <a:rPr lang="en-US" sz="3200" b="1" spc="-70" dirty="0" smtClean="0">
                <a:solidFill>
                  <a:schemeClr val="tx2"/>
                </a:solidFill>
              </a:rPr>
            </a:br>
            <a:r>
              <a:rPr lang="en-US" sz="3200" b="1" spc="-70" dirty="0" smtClean="0">
                <a:solidFill>
                  <a:schemeClr val="tx2"/>
                </a:solidFill>
              </a:rPr>
              <a:t>NSC </a:t>
            </a:r>
            <a:r>
              <a:rPr sz="3200" b="1" spc="-70" dirty="0" smtClean="0">
                <a:solidFill>
                  <a:schemeClr val="tx2"/>
                </a:solidFill>
              </a:rPr>
              <a:t>StudentTracker</a:t>
            </a:r>
            <a:endParaRPr sz="3200" b="1" spc="-70" dirty="0">
              <a:solidFill>
                <a:schemeClr val="tx2"/>
              </a:solidFill>
            </a:endParaRPr>
          </a:p>
        </p:txBody>
      </p:sp>
      <p:sp>
        <p:nvSpPr>
          <p:cNvPr id="94" name="Shape 94"/>
          <p:cNvSpPr>
            <a:spLocks noGrp="1"/>
          </p:cNvSpPr>
          <p:nvPr>
            <p:ph type="body" idx="1"/>
          </p:nvPr>
        </p:nvSpPr>
        <p:spPr>
          <a:xfrm>
            <a:off x="2381104" y="2750345"/>
            <a:ext cx="4580096" cy="4583286"/>
          </a:xfrm>
          <a:prstGeom prst="rect">
            <a:avLst/>
          </a:prstGeom>
        </p:spPr>
        <p:txBody>
          <a:bodyPr>
            <a:normAutofit/>
          </a:bodyPr>
          <a:lstStyle/>
          <a:p>
            <a:pPr marL="174625" indent="-174625" defTabSz="262880">
              <a:spcBef>
                <a:spcPts val="1687"/>
              </a:spcBef>
              <a:defRPr sz="1800"/>
            </a:pPr>
            <a:r>
              <a:rPr sz="1349" dirty="0" smtClean="0">
                <a:solidFill>
                  <a:schemeClr val="tx1"/>
                </a:solidFill>
              </a:rPr>
              <a:t>CEPI </a:t>
            </a:r>
            <a:r>
              <a:rPr sz="1349" dirty="0">
                <a:solidFill>
                  <a:schemeClr val="tx1"/>
                </a:solidFill>
              </a:rPr>
              <a:t>works with the National Student Clearinghouse to obtain the NSC StudentTracker data </a:t>
            </a:r>
            <a:r>
              <a:rPr sz="1349" dirty="0" smtClean="0">
                <a:solidFill>
                  <a:schemeClr val="tx1"/>
                </a:solidFill>
              </a:rPr>
              <a:t>for </a:t>
            </a:r>
            <a:r>
              <a:rPr sz="1349" dirty="0">
                <a:solidFill>
                  <a:schemeClr val="tx1"/>
                </a:solidFill>
              </a:rPr>
              <a:t>out-of-state colleges and universities along with other Michigan independents:</a:t>
            </a:r>
          </a:p>
          <a:p>
            <a:pPr marL="174625" lvl="1" indent="-174625" defTabSz="262880">
              <a:spcBef>
                <a:spcPts val="1687"/>
              </a:spcBef>
              <a:defRPr sz="1800"/>
            </a:pPr>
            <a:r>
              <a:rPr sz="1349" dirty="0">
                <a:solidFill>
                  <a:schemeClr val="tx1"/>
                </a:solidFill>
              </a:rPr>
              <a:t>Once STARR collection closes, submitting any high school graduates since </a:t>
            </a:r>
            <a:r>
              <a:rPr sz="1349" dirty="0" smtClean="0">
                <a:solidFill>
                  <a:schemeClr val="tx1"/>
                </a:solidFill>
              </a:rPr>
              <a:t>2007-2008, </a:t>
            </a:r>
            <a:r>
              <a:rPr sz="1349" dirty="0">
                <a:solidFill>
                  <a:schemeClr val="tx1"/>
                </a:solidFill>
              </a:rPr>
              <a:t>and any student enrolled in </a:t>
            </a:r>
            <a:r>
              <a:rPr lang="en-US" sz="1349" dirty="0" smtClean="0">
                <a:solidFill>
                  <a:schemeClr val="tx1"/>
                </a:solidFill>
              </a:rPr>
              <a:t>the </a:t>
            </a:r>
            <a:r>
              <a:rPr lang="en-US" sz="1349" dirty="0">
                <a:solidFill>
                  <a:schemeClr val="tx1"/>
                </a:solidFill>
              </a:rPr>
              <a:t>most current </a:t>
            </a:r>
            <a:r>
              <a:rPr sz="1349" dirty="0">
                <a:solidFill>
                  <a:schemeClr val="tx1"/>
                </a:solidFill>
              </a:rPr>
              <a:t>STARR</a:t>
            </a:r>
            <a:r>
              <a:rPr lang="en-US" sz="1349" dirty="0">
                <a:solidFill>
                  <a:schemeClr val="tx1"/>
                </a:solidFill>
              </a:rPr>
              <a:t> collection as well as the previous STARR collection </a:t>
            </a:r>
          </a:p>
          <a:p>
            <a:pPr marL="174625" lvl="1" indent="-174625" defTabSz="262880">
              <a:spcBef>
                <a:spcPts val="1687"/>
              </a:spcBef>
              <a:defRPr sz="1800"/>
            </a:pPr>
            <a:r>
              <a:rPr lang="en-US" sz="1349" dirty="0" smtClean="0">
                <a:solidFill>
                  <a:schemeClr val="tx1"/>
                </a:solidFill>
              </a:rPr>
              <a:t>CEPI will submit those students to NSC at the same time in November</a:t>
            </a:r>
            <a:endParaRPr sz="1349" dirty="0">
              <a:solidFill>
                <a:schemeClr val="tx1"/>
              </a:solidFill>
            </a:endParaRPr>
          </a:p>
        </p:txBody>
      </p:sp>
      <p:sp>
        <p:nvSpPr>
          <p:cNvPr id="95" name="Shape 95"/>
          <p:cNvSpPr/>
          <p:nvPr/>
        </p:nvSpPr>
        <p:spPr>
          <a:xfrm>
            <a:off x="7253185" y="1764667"/>
            <a:ext cx="1810896"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4D76A4"/>
            </a:solidFill>
          </a:ln>
          <a:effectLst>
            <a:outerShdw blurRad="101600" dist="25400" dir="5400000" rotWithShape="0">
              <a:srgbClr val="000000">
                <a:alpha val="75000"/>
              </a:srgbClr>
            </a:outerShdw>
          </a:effectLst>
          <a:extLst>
            <a:ext uri="{C572A759-6A51-4108-AA02-DFA0A04FC94B}">
              <ma14:wrappingTextBoxFlag xmlns:ma14="http://schemas.microsoft.com/office/mac/drawingml/2011/main" xmlns="" val="1"/>
            </a:ext>
          </a:extLst>
        </p:spPr>
        <p:txBody>
          <a:bodyPr lIns="0" tIns="0" rIns="0" bIns="0" anchor="ctr"/>
          <a:lstStyle>
            <a:lvl1pPr>
              <a:defRPr sz="1800" b="1"/>
            </a:lvl1pPr>
          </a:lstStyle>
          <a:p>
            <a:pPr algn="ctr">
              <a:defRPr b="0">
                <a:solidFill>
                  <a:srgbClr val="000000"/>
                </a:solidFill>
              </a:defRPr>
            </a:pPr>
            <a:r>
              <a:rPr sz="1266" b="0" dirty="0">
                <a:solidFill>
                  <a:srgbClr val="324863"/>
                </a:solidFill>
              </a:rPr>
              <a:t>CEPI submits students to NSC</a:t>
            </a:r>
          </a:p>
        </p:txBody>
      </p:sp>
      <p:sp>
        <p:nvSpPr>
          <p:cNvPr id="96" name="Shape 96"/>
          <p:cNvSpPr/>
          <p:nvPr/>
        </p:nvSpPr>
        <p:spPr>
          <a:xfrm>
            <a:off x="8307808" y="2750345"/>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97" name="Shape 97"/>
          <p:cNvSpPr/>
          <p:nvPr/>
        </p:nvSpPr>
        <p:spPr>
          <a:xfrm>
            <a:off x="8397105" y="2839642"/>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98" name="Shape 98"/>
          <p:cNvSpPr/>
          <p:nvPr/>
        </p:nvSpPr>
        <p:spPr>
          <a:xfrm>
            <a:off x="8486401" y="2928939"/>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99" name="Shape 99"/>
          <p:cNvSpPr/>
          <p:nvPr/>
        </p:nvSpPr>
        <p:spPr>
          <a:xfrm>
            <a:off x="8575698" y="3018236"/>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100" name="Shape 100"/>
          <p:cNvSpPr/>
          <p:nvPr/>
        </p:nvSpPr>
        <p:spPr>
          <a:xfrm>
            <a:off x="8664995" y="3107533"/>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101" name="Shape 101"/>
          <p:cNvSpPr/>
          <p:nvPr/>
        </p:nvSpPr>
        <p:spPr>
          <a:xfrm>
            <a:off x="7399740" y="5948002"/>
            <a:ext cx="1664341"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4D76A4"/>
            </a:solidFill>
          </a:ln>
          <a:effectLst>
            <a:outerShdw blurRad="101600" dist="25400" dir="5400000" rotWithShape="0">
              <a:srgbClr val="000000">
                <a:alpha val="75000"/>
              </a:srgbClr>
            </a:outerShdw>
          </a:effectLst>
          <a:extLst>
            <a:ext uri="{C572A759-6A51-4108-AA02-DFA0A04FC94B}">
              <ma14:wrappingTextBoxFlag xmlns:ma14="http://schemas.microsoft.com/office/mac/drawingml/2011/main" xmlns="" val="1"/>
            </a:ext>
          </a:extLst>
        </p:spPr>
        <p:txBody>
          <a:bodyPr lIns="0" tIns="0" rIns="0" bIns="0" anchor="ctr"/>
          <a:lstStyle>
            <a:lvl1pPr>
              <a:defRPr sz="1800" b="1"/>
            </a:lvl1pPr>
          </a:lstStyle>
          <a:p>
            <a:pPr algn="ctr">
              <a:defRPr b="0">
                <a:solidFill>
                  <a:srgbClr val="000000"/>
                </a:solidFill>
              </a:defRPr>
            </a:pPr>
            <a:r>
              <a:rPr sz="1266" dirty="0">
                <a:solidFill>
                  <a:srgbClr val="324863"/>
                </a:solidFill>
              </a:rPr>
              <a:t>NSC returns all matches to CEPI</a:t>
            </a:r>
          </a:p>
        </p:txBody>
      </p:sp>
      <p:sp>
        <p:nvSpPr>
          <p:cNvPr id="102" name="Shape 102"/>
          <p:cNvSpPr/>
          <p:nvPr/>
        </p:nvSpPr>
        <p:spPr>
          <a:xfrm>
            <a:off x="8941980" y="3353142"/>
            <a:ext cx="2318919" cy="1920966"/>
          </a:xfrm>
          <a:prstGeom prst="rect">
            <a:avLst/>
          </a:prstGeom>
          <a:solidFill>
            <a:srgbClr val="FFFFFF"/>
          </a:solidFill>
          <a:ln w="25400">
            <a:solidFill>
              <a:srgbClr val="4D76A4"/>
            </a:solidFill>
          </a:ln>
          <a:effectLst>
            <a:outerShdw blurRad="101600" dist="25400" dir="5400000" rotWithShape="0">
              <a:srgbClr val="000000">
                <a:alpha val="75000"/>
              </a:srgbClr>
            </a:outerShdw>
          </a:effectLst>
          <a:extLst>
            <a:ext uri="{C572A759-6A51-4108-AA02-DFA0A04FC94B}">
              <ma14:wrappingTextBoxFlag xmlns:ma14="http://schemas.microsoft.com/office/mac/drawingml/2011/main" xmlns="" val="1"/>
            </a:ext>
          </a:extLst>
        </p:spPr>
        <p:txBody>
          <a:bodyPr lIns="0" tIns="0" rIns="0" bIns="0" anchor="ctr"/>
          <a:lstStyle/>
          <a:p>
            <a:pPr marL="112713">
              <a:defRPr sz="1800">
                <a:solidFill>
                  <a:srgbClr val="000000"/>
                </a:solidFill>
              </a:defRPr>
            </a:pPr>
            <a:r>
              <a:rPr sz="1266" b="1" dirty="0">
                <a:solidFill>
                  <a:srgbClr val="324863"/>
                </a:solidFill>
              </a:rPr>
              <a:t>NSC matches on students' names and birthdates</a:t>
            </a:r>
          </a:p>
          <a:p>
            <a:pPr marL="112713">
              <a:defRPr sz="1800">
                <a:solidFill>
                  <a:srgbClr val="000000"/>
                </a:solidFill>
              </a:defRPr>
            </a:pPr>
            <a:r>
              <a:rPr sz="914" b="1" i="1" dirty="0">
                <a:solidFill>
                  <a:srgbClr val="324863"/>
                </a:solidFill>
              </a:rPr>
              <a:t>Note: Matches must be exact. There might also be students with the same information, so there may be false positive matching. This is one reason why CEPI also factors in gender when assigning UICs.</a:t>
            </a:r>
          </a:p>
        </p:txBody>
      </p:sp>
      <p:sp>
        <p:nvSpPr>
          <p:cNvPr id="103" name="Shape 103"/>
          <p:cNvSpPr/>
          <p:nvPr/>
        </p:nvSpPr>
        <p:spPr>
          <a:xfrm rot="8220000" flipH="1">
            <a:off x="8757047" y="3194361"/>
            <a:ext cx="80844" cy="909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104" name="Shape 104"/>
          <p:cNvSpPr/>
          <p:nvPr/>
        </p:nvSpPr>
        <p:spPr>
          <a:xfrm>
            <a:off x="8905131" y="5395437"/>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105" name="Shape 105"/>
          <p:cNvSpPr/>
          <p:nvPr/>
        </p:nvSpPr>
        <p:spPr>
          <a:xfrm>
            <a:off x="8815835" y="5488824"/>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106" name="Shape 106"/>
          <p:cNvSpPr/>
          <p:nvPr/>
        </p:nvSpPr>
        <p:spPr>
          <a:xfrm>
            <a:off x="8726538" y="5578121"/>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107" name="Shape 107"/>
          <p:cNvSpPr/>
          <p:nvPr/>
        </p:nvSpPr>
        <p:spPr>
          <a:xfrm>
            <a:off x="8630256" y="5648443"/>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108" name="Shape 108"/>
          <p:cNvSpPr/>
          <p:nvPr/>
        </p:nvSpPr>
        <p:spPr>
          <a:xfrm>
            <a:off x="8547944" y="5756715"/>
            <a:ext cx="44649" cy="44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109" name="Shape 109"/>
          <p:cNvSpPr/>
          <p:nvPr/>
        </p:nvSpPr>
        <p:spPr>
          <a:xfrm rot="13830643">
            <a:off x="8422927" y="5843543"/>
            <a:ext cx="80845" cy="909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E5E83"/>
          </a:solidFill>
          <a:ln w="25400">
            <a:solidFill>
              <a:srgbClr val="4D76A4"/>
            </a:solidFill>
          </a:ln>
        </p:spPr>
        <p:txBody>
          <a:bodyPr lIns="0" tIns="0" rIns="0" bIns="0" anchor="ctr"/>
          <a:lstStyle/>
          <a:p>
            <a:endParaRPr sz="1266" dirty="0">
              <a:solidFill>
                <a:prstClr val="black"/>
              </a:solidFill>
            </a:endParaRPr>
          </a:p>
        </p:txBody>
      </p:sp>
      <p:sp>
        <p:nvSpPr>
          <p:cNvPr id="19" name="TextBox 18"/>
          <p:cNvSpPr txBox="1"/>
          <p:nvPr/>
        </p:nvSpPr>
        <p:spPr>
          <a:xfrm>
            <a:off x="2082210" y="6412229"/>
            <a:ext cx="1851660" cy="553998"/>
          </a:xfrm>
          <a:prstGeom prst="rect">
            <a:avLst/>
          </a:prstGeom>
          <a:noFill/>
        </p:spPr>
        <p:txBody>
          <a:bodyPr wrap="square" rtlCol="0">
            <a:spAutoFit/>
          </a:bodyPr>
          <a:lstStyle/>
          <a:p>
            <a:r>
              <a:rPr lang="en-US" sz="1200" b="1" dirty="0" smtClean="0"/>
              <a:t>RE-10</a:t>
            </a:r>
          </a:p>
          <a:p>
            <a:endParaRPr lang="en-US" dirty="0"/>
          </a:p>
        </p:txBody>
      </p:sp>
      <p:sp>
        <p:nvSpPr>
          <p:cNvPr id="2" name="TextBox 1"/>
          <p:cNvSpPr txBox="1"/>
          <p:nvPr/>
        </p:nvSpPr>
        <p:spPr>
          <a:xfrm>
            <a:off x="10689502" y="6412229"/>
            <a:ext cx="850605" cy="246221"/>
          </a:xfrm>
          <a:prstGeom prst="rect">
            <a:avLst/>
          </a:prstGeom>
          <a:noFill/>
        </p:spPr>
        <p:txBody>
          <a:bodyPr wrap="square" rtlCol="0">
            <a:spAutoFit/>
          </a:bodyPr>
          <a:lstStyle/>
          <a:p>
            <a:pPr algn="r"/>
            <a:r>
              <a:rPr lang="en-US" sz="1000" dirty="0" smtClean="0"/>
              <a:t>28</a:t>
            </a:r>
            <a:endParaRPr lang="en-US" sz="1000" dirty="0"/>
          </a:p>
        </p:txBody>
      </p:sp>
    </p:spTree>
    <p:extLst>
      <p:ext uri="{BB962C8B-B14F-4D97-AF65-F5344CB8AC3E}">
        <p14:creationId xmlns:p14="http://schemas.microsoft.com/office/powerpoint/2010/main" val="359591444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p:nvPr/>
        </p:nvSpPr>
        <p:spPr>
          <a:xfrm>
            <a:off x="2931090" y="379229"/>
            <a:ext cx="7508716" cy="10570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gn="l">
              <a:defRPr sz="5000" spc="-100">
                <a:solidFill>
                  <a:srgbClr val="314864"/>
                </a:solidFill>
              </a:defRPr>
            </a:lvl1pPr>
          </a:lstStyle>
          <a:p>
            <a:pPr>
              <a:tabLst>
                <a:tab pos="2913063" algn="l"/>
              </a:tabLst>
              <a:defRPr sz="1800" spc="0">
                <a:solidFill>
                  <a:srgbClr val="000000"/>
                </a:solidFill>
              </a:defRPr>
            </a:pPr>
            <a:r>
              <a:rPr sz="3200" b="1" spc="-70" dirty="0">
                <a:solidFill>
                  <a:schemeClr val="tx2"/>
                </a:solidFill>
              </a:rPr>
              <a:t>Combining our Postsecondary Data Collections</a:t>
            </a:r>
            <a:r>
              <a:rPr sz="3200" b="1" spc="-70" dirty="0">
                <a:solidFill>
                  <a:schemeClr val="tx2"/>
                </a:solidFill>
                <a:effectLst>
                  <a:outerShdw blurRad="38100" dist="38100" dir="2700000" algn="tl">
                    <a:srgbClr val="000000">
                      <a:alpha val="43137"/>
                    </a:srgbClr>
                  </a:outerShdw>
                </a:effectLst>
              </a:rPr>
              <a:t> </a:t>
            </a:r>
            <a:r>
              <a:rPr sz="3200" b="1" spc="-70" dirty="0">
                <a:solidFill>
                  <a:schemeClr val="tx2"/>
                </a:solidFill>
              </a:rPr>
              <a:t>for Reporting</a:t>
            </a:r>
          </a:p>
        </p:txBody>
      </p:sp>
      <p:sp>
        <p:nvSpPr>
          <p:cNvPr id="2" name="Rectangle 1"/>
          <p:cNvSpPr/>
          <p:nvPr/>
        </p:nvSpPr>
        <p:spPr>
          <a:xfrm>
            <a:off x="2931089" y="1707764"/>
            <a:ext cx="7102501" cy="5016758"/>
          </a:xfrm>
          <a:prstGeom prst="rect">
            <a:avLst/>
          </a:prstGeom>
        </p:spPr>
        <p:txBody>
          <a:bodyPr wrap="square">
            <a:spAutoFit/>
          </a:bodyPr>
          <a:lstStyle/>
          <a:p>
            <a:r>
              <a:rPr lang="en-US" sz="2000" dirty="0"/>
              <a:t>Student Data</a:t>
            </a:r>
          </a:p>
          <a:p>
            <a:r>
              <a:rPr lang="en-US" sz="2000" dirty="0"/>
              <a:t>    Collect raw data in the STARR </a:t>
            </a:r>
          </a:p>
          <a:p>
            <a:r>
              <a:rPr lang="en-US" sz="2000" dirty="0"/>
              <a:t>    Submit students to NSC </a:t>
            </a:r>
          </a:p>
          <a:p>
            <a:r>
              <a:rPr lang="en-US" sz="2000" dirty="0"/>
              <a:t>    NSC returns matches</a:t>
            </a:r>
          </a:p>
          <a:p>
            <a:endParaRPr lang="en-US" sz="2000" dirty="0"/>
          </a:p>
          <a:p>
            <a:r>
              <a:rPr lang="en-US" sz="2000" dirty="0"/>
              <a:t>ETL </a:t>
            </a:r>
          </a:p>
          <a:p>
            <a:r>
              <a:rPr lang="en-US" sz="2000" dirty="0"/>
              <a:t>   Extract</a:t>
            </a:r>
          </a:p>
          <a:p>
            <a:r>
              <a:rPr lang="en-US" sz="2000" dirty="0"/>
              <a:t>   Transform</a:t>
            </a:r>
          </a:p>
          <a:p>
            <a:r>
              <a:rPr lang="en-US" sz="2000" dirty="0"/>
              <a:t>   Load</a:t>
            </a:r>
          </a:p>
          <a:p>
            <a:endParaRPr lang="en-US" sz="2000" dirty="0"/>
          </a:p>
          <a:p>
            <a:r>
              <a:rPr lang="en-US" sz="2000" dirty="0"/>
              <a:t>LDS</a:t>
            </a:r>
          </a:p>
          <a:p>
            <a:r>
              <a:rPr lang="en-US" sz="2000" dirty="0"/>
              <a:t>   Prepare for MI School Data</a:t>
            </a:r>
          </a:p>
          <a:p>
            <a:endParaRPr lang="en-US" sz="2000" dirty="0"/>
          </a:p>
          <a:p>
            <a:r>
              <a:rPr lang="en-US" sz="2000" dirty="0"/>
              <a:t>MI School Data</a:t>
            </a:r>
          </a:p>
          <a:p>
            <a:r>
              <a:rPr lang="en-US" sz="2000" dirty="0"/>
              <a:t>   Reports posted for public consumption</a:t>
            </a:r>
          </a:p>
          <a:p>
            <a:endParaRPr lang="en-US" sz="2000" dirty="0">
              <a:solidFill>
                <a:srgbClr val="0070C0"/>
              </a:solidFill>
            </a:endParaRPr>
          </a:p>
        </p:txBody>
      </p:sp>
      <p:sp>
        <p:nvSpPr>
          <p:cNvPr id="4" name="TextBox 3"/>
          <p:cNvSpPr txBox="1"/>
          <p:nvPr/>
        </p:nvSpPr>
        <p:spPr>
          <a:xfrm>
            <a:off x="2007781" y="6447523"/>
            <a:ext cx="1851660" cy="553998"/>
          </a:xfrm>
          <a:prstGeom prst="rect">
            <a:avLst/>
          </a:prstGeom>
          <a:noFill/>
        </p:spPr>
        <p:txBody>
          <a:bodyPr wrap="square" rtlCol="0">
            <a:spAutoFit/>
          </a:bodyPr>
          <a:lstStyle/>
          <a:p>
            <a:r>
              <a:rPr lang="en-US" sz="1200" b="1" dirty="0" smtClean="0"/>
              <a:t>RE-11</a:t>
            </a:r>
          </a:p>
          <a:p>
            <a:endParaRPr lang="en-US" dirty="0"/>
          </a:p>
        </p:txBody>
      </p:sp>
      <p:sp>
        <p:nvSpPr>
          <p:cNvPr id="3" name="TextBox 2"/>
          <p:cNvSpPr txBox="1"/>
          <p:nvPr/>
        </p:nvSpPr>
        <p:spPr>
          <a:xfrm>
            <a:off x="10728251" y="6368902"/>
            <a:ext cx="797442" cy="246221"/>
          </a:xfrm>
          <a:prstGeom prst="rect">
            <a:avLst/>
          </a:prstGeom>
          <a:noFill/>
        </p:spPr>
        <p:txBody>
          <a:bodyPr wrap="square" rtlCol="0">
            <a:spAutoFit/>
          </a:bodyPr>
          <a:lstStyle/>
          <a:p>
            <a:pPr algn="r"/>
            <a:r>
              <a:rPr lang="en-US" sz="1000" dirty="0" smtClean="0"/>
              <a:t>29</a:t>
            </a:r>
            <a:endParaRPr lang="en-US" sz="1000" dirty="0"/>
          </a:p>
        </p:txBody>
      </p:sp>
    </p:spTree>
    <p:extLst>
      <p:ext uri="{BB962C8B-B14F-4D97-AF65-F5344CB8AC3E}">
        <p14:creationId xmlns:p14="http://schemas.microsoft.com/office/powerpoint/2010/main" val="127424567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001" y="0"/>
            <a:ext cx="7824964" cy="1295400"/>
          </a:xfrm>
        </p:spPr>
        <p:txBody>
          <a:bodyPr>
            <a:normAutofit/>
          </a:bodyPr>
          <a:lstStyle/>
          <a:p>
            <a:r>
              <a:rPr lang="en-US" dirty="0"/>
              <a:t/>
            </a:r>
            <a:br>
              <a:rPr lang="en-US" dirty="0"/>
            </a:br>
            <a:r>
              <a:rPr lang="en-US" dirty="0"/>
              <a:t>eTranscript Service</a:t>
            </a:r>
          </a:p>
        </p:txBody>
      </p:sp>
      <p:sp>
        <p:nvSpPr>
          <p:cNvPr id="3" name="Content Placeholder 2"/>
          <p:cNvSpPr>
            <a:spLocks noGrp="1"/>
          </p:cNvSpPr>
          <p:nvPr>
            <p:ph idx="1"/>
          </p:nvPr>
        </p:nvSpPr>
        <p:spPr>
          <a:xfrm>
            <a:off x="2975903" y="1734855"/>
            <a:ext cx="8403297" cy="4208745"/>
          </a:xfrm>
        </p:spPr>
        <p:txBody>
          <a:bodyPr>
            <a:normAutofit fontScale="55000" lnSpcReduction="20000"/>
          </a:bodyPr>
          <a:lstStyle/>
          <a:p>
            <a:r>
              <a:rPr lang="en-US" sz="3300" dirty="0"/>
              <a:t>State pays </a:t>
            </a:r>
            <a:r>
              <a:rPr lang="en-US" sz="3300" dirty="0" smtClean="0"/>
              <a:t>for high schools to send. </a:t>
            </a:r>
            <a:endParaRPr lang="en-US" sz="3300" dirty="0"/>
          </a:p>
          <a:p>
            <a:r>
              <a:rPr lang="en-US" sz="3300" dirty="0"/>
              <a:t>Save staff time &amp; effort.</a:t>
            </a:r>
          </a:p>
          <a:p>
            <a:r>
              <a:rPr lang="en-US" sz="3300" dirty="0"/>
              <a:t>Fast, simple process for districts, students, higher ed.</a:t>
            </a:r>
          </a:p>
          <a:p>
            <a:r>
              <a:rPr lang="en-US" sz="3300" dirty="0"/>
              <a:t>Transcripts can be sent electronically or by mail to any </a:t>
            </a:r>
            <a:r>
              <a:rPr lang="en-US" sz="3300" dirty="0" smtClean="0"/>
              <a:t/>
            </a:r>
            <a:br>
              <a:rPr lang="en-US" sz="3300" dirty="0" smtClean="0"/>
            </a:br>
            <a:r>
              <a:rPr lang="en-US" sz="3300" dirty="0" smtClean="0"/>
              <a:t>destination </a:t>
            </a:r>
            <a:r>
              <a:rPr lang="en-US" sz="3300" dirty="0"/>
              <a:t>worldwide.</a:t>
            </a:r>
          </a:p>
          <a:p>
            <a:r>
              <a:rPr lang="en-US" sz="3300" dirty="0"/>
              <a:t>Students/alumni and schools can track status online.</a:t>
            </a:r>
          </a:p>
          <a:p>
            <a:r>
              <a:rPr lang="en-US" sz="3300" dirty="0"/>
              <a:t>Save money on paper, ink, and postage.</a:t>
            </a:r>
          </a:p>
          <a:p>
            <a:r>
              <a:rPr lang="en-US" sz="3300" dirty="0"/>
              <a:t>Stop worrying about collecting payments.</a:t>
            </a:r>
          </a:p>
          <a:p>
            <a:r>
              <a:rPr lang="en-US" sz="3300" dirty="0"/>
              <a:t>Students expect transcripts to be online.</a:t>
            </a:r>
          </a:p>
          <a:p>
            <a:endParaRPr lang="en-US" sz="2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4579" y="419504"/>
            <a:ext cx="2909098" cy="1124851"/>
          </a:xfrm>
          <a:prstGeom prst="rect">
            <a:avLst/>
          </a:prstGeom>
          <a:no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2297" y="5175115"/>
            <a:ext cx="2633662" cy="768485"/>
          </a:xfrm>
          <a:prstGeom prst="rect">
            <a:avLst/>
          </a:prstGeom>
          <a:no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044333" y="6412229"/>
            <a:ext cx="1851660" cy="553998"/>
          </a:xfrm>
          <a:prstGeom prst="rect">
            <a:avLst/>
          </a:prstGeom>
          <a:noFill/>
        </p:spPr>
        <p:txBody>
          <a:bodyPr wrap="square" rtlCol="0">
            <a:spAutoFit/>
          </a:bodyPr>
          <a:lstStyle/>
          <a:p>
            <a:r>
              <a:rPr lang="en-US" sz="1200" b="1" dirty="0" smtClean="0"/>
              <a:t>RE-12</a:t>
            </a:r>
          </a:p>
          <a:p>
            <a:endParaRPr lang="en-US" dirty="0"/>
          </a:p>
        </p:txBody>
      </p:sp>
      <p:sp>
        <p:nvSpPr>
          <p:cNvPr id="4" name="Rectangle 3"/>
          <p:cNvSpPr/>
          <p:nvPr/>
        </p:nvSpPr>
        <p:spPr>
          <a:xfrm>
            <a:off x="8173800" y="6027003"/>
            <a:ext cx="2682561" cy="553998"/>
          </a:xfrm>
          <a:prstGeom prst="rect">
            <a:avLst/>
          </a:prstGeom>
        </p:spPr>
        <p:txBody>
          <a:bodyPr wrap="square">
            <a:spAutoFit/>
          </a:bodyPr>
          <a:lstStyle/>
          <a:p>
            <a:pPr algn="r" fontAlgn="base"/>
            <a:r>
              <a:rPr lang="fr-FR" sz="1000" b="1" u="sng" dirty="0" smtClean="0"/>
              <a:t>CEPI </a:t>
            </a:r>
            <a:r>
              <a:rPr lang="fr-FR" sz="1000" b="1" u="sng" dirty="0"/>
              <a:t>E-TRANSCRIPT PAGE</a:t>
            </a:r>
          </a:p>
          <a:p>
            <a:pPr algn="r" fontAlgn="base"/>
            <a:r>
              <a:rPr lang="fr-FR" sz="1000" b="1" u="sng" dirty="0"/>
              <a:t>PARCHMENT EXCHANGE - TOOLKIT </a:t>
            </a:r>
          </a:p>
        </p:txBody>
      </p:sp>
      <p:sp>
        <p:nvSpPr>
          <p:cNvPr id="9" name="Slide Number Placeholder 8"/>
          <p:cNvSpPr>
            <a:spLocks noGrp="1"/>
          </p:cNvSpPr>
          <p:nvPr>
            <p:ph type="sldNum" sz="quarter" idx="12"/>
          </p:nvPr>
        </p:nvSpPr>
        <p:spPr/>
        <p:txBody>
          <a:bodyPr/>
          <a:lstStyle/>
          <a:p>
            <a:fld id="{A4874502-D4F1-4093-971E-62269525832F}" type="slidenum">
              <a:rPr lang="en-US" smtClean="0"/>
              <a:t>34</a:t>
            </a:fld>
            <a:endParaRPr lang="en-US" dirty="0"/>
          </a:p>
        </p:txBody>
      </p:sp>
    </p:spTree>
    <p:extLst>
      <p:ext uri="{BB962C8B-B14F-4D97-AF65-F5344CB8AC3E}">
        <p14:creationId xmlns:p14="http://schemas.microsoft.com/office/powerpoint/2010/main" val="295485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8356" y="1769214"/>
            <a:ext cx="7899262" cy="4218227"/>
          </a:xfrm>
        </p:spPr>
        <p:txBody>
          <a:bodyPr/>
          <a:lstStyle/>
          <a:p>
            <a:pPr>
              <a:buFont typeface="Arial" pitchFamily="34" charset="0"/>
              <a:buChar char="•"/>
              <a:defRPr/>
            </a:pPr>
            <a:r>
              <a:rPr lang="en-US" dirty="0"/>
              <a:t>All materials for the </a:t>
            </a:r>
            <a:r>
              <a:rPr lang="en-US" dirty="0" smtClean="0"/>
              <a:t>STARR collection is on </a:t>
            </a:r>
            <a:r>
              <a:rPr lang="en-US" dirty="0"/>
              <a:t>CEPI’s Institutions of Higher Education website.</a:t>
            </a:r>
          </a:p>
          <a:p>
            <a:pPr lvl="1">
              <a:buFont typeface="Arial" pitchFamily="34" charset="0"/>
              <a:buChar char="•"/>
              <a:defRPr/>
            </a:pPr>
            <a:r>
              <a:rPr lang="en-US" sz="2400" dirty="0"/>
              <a:t>Go to </a:t>
            </a:r>
            <a:r>
              <a:rPr lang="en-US" sz="2400" u="sng" dirty="0">
                <a:hlinkClick r:id="rId3"/>
              </a:rPr>
              <a:t>www.michigan.gov/cepi</a:t>
            </a:r>
            <a:r>
              <a:rPr lang="en-US" sz="2400" u="sng" dirty="0"/>
              <a:t> </a:t>
            </a:r>
          </a:p>
          <a:p>
            <a:pPr lvl="1">
              <a:buFont typeface="Arial" pitchFamily="34" charset="0"/>
              <a:buChar char="•"/>
              <a:defRPr/>
            </a:pPr>
            <a:r>
              <a:rPr lang="en-US" sz="2400" dirty="0"/>
              <a:t>Click on Institutions of Higher Education</a:t>
            </a:r>
          </a:p>
          <a:p>
            <a:pPr marL="292100" lvl="1" indent="0">
              <a:buNone/>
              <a:defRPr/>
            </a:pPr>
            <a:endParaRPr lang="en-US" sz="2400" dirty="0"/>
          </a:p>
          <a:p>
            <a:pPr>
              <a:buFont typeface="Arial" pitchFamily="34" charset="0"/>
              <a:buChar char="•"/>
              <a:defRPr/>
            </a:pPr>
            <a:r>
              <a:rPr lang="en-US" dirty="0"/>
              <a:t>To access the site directly, go to</a:t>
            </a:r>
            <a:r>
              <a:rPr lang="en-US" dirty="0" smtClean="0"/>
              <a:t>:</a:t>
            </a:r>
            <a:br>
              <a:rPr lang="en-US" dirty="0" smtClean="0"/>
            </a:br>
            <a:r>
              <a:rPr lang="en-US" u="sng" dirty="0" smtClean="0">
                <a:hlinkClick r:id="rId4"/>
              </a:rPr>
              <a:t>http</a:t>
            </a:r>
            <a:r>
              <a:rPr lang="en-US" u="sng" dirty="0">
                <a:hlinkClick r:id="rId4"/>
              </a:rPr>
              <a:t>://www.michigan.gov/cepi/0,4546,7-113-57943---,00.html</a:t>
            </a:r>
            <a:endParaRPr lang="en-US" dirty="0"/>
          </a:p>
        </p:txBody>
      </p:sp>
      <p:sp>
        <p:nvSpPr>
          <p:cNvPr id="5" name="Title 1"/>
          <p:cNvSpPr txBox="1">
            <a:spLocks/>
          </p:cNvSpPr>
          <p:nvPr/>
        </p:nvSpPr>
        <p:spPr>
          <a:xfrm>
            <a:off x="2818356" y="380999"/>
            <a:ext cx="7920528" cy="921707"/>
          </a:xfrm>
          <a:prstGeom prst="rect">
            <a:avLst/>
          </a:prstGeom>
        </p:spPr>
        <p:txBody>
          <a:bodyPr lIns="45720" tIns="0" rIns="45720" bIns="0">
            <a:no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l">
              <a:defRPr/>
            </a:pPr>
            <a:r>
              <a:rPr lang="en-US" sz="3200" dirty="0">
                <a:ln w="500">
                  <a:noFill/>
                </a:ln>
                <a:solidFill>
                  <a:schemeClr val="tx2"/>
                </a:solidFill>
              </a:rPr>
              <a:t>STARR </a:t>
            </a:r>
            <a:r>
              <a:rPr lang="en-US" sz="3200" cap="none" dirty="0">
                <a:ln w="500">
                  <a:noFill/>
                </a:ln>
                <a:solidFill>
                  <a:schemeClr val="tx2"/>
                </a:solidFill>
              </a:rPr>
              <a:t>and MSDS Application Documentation</a:t>
            </a:r>
          </a:p>
        </p:txBody>
      </p:sp>
      <p:sp>
        <p:nvSpPr>
          <p:cNvPr id="6" name="TextBox 5"/>
          <p:cNvSpPr txBox="1"/>
          <p:nvPr/>
        </p:nvSpPr>
        <p:spPr>
          <a:xfrm>
            <a:off x="1975881" y="6412228"/>
            <a:ext cx="1851660" cy="553998"/>
          </a:xfrm>
          <a:prstGeom prst="rect">
            <a:avLst/>
          </a:prstGeom>
          <a:noFill/>
        </p:spPr>
        <p:txBody>
          <a:bodyPr wrap="square" rtlCol="0">
            <a:spAutoFit/>
          </a:bodyPr>
          <a:lstStyle/>
          <a:p>
            <a:r>
              <a:rPr lang="en-US" sz="1200" b="1" dirty="0" smtClean="0"/>
              <a:t>RE-13</a:t>
            </a:r>
          </a:p>
          <a:p>
            <a:endParaRPr lang="en-US" dirty="0"/>
          </a:p>
        </p:txBody>
      </p:sp>
      <p:sp>
        <p:nvSpPr>
          <p:cNvPr id="8" name="Slide Number Placeholder 7"/>
          <p:cNvSpPr>
            <a:spLocks noGrp="1"/>
          </p:cNvSpPr>
          <p:nvPr>
            <p:ph type="sldNum" sz="quarter" idx="12"/>
          </p:nvPr>
        </p:nvSpPr>
        <p:spPr/>
        <p:txBody>
          <a:bodyPr/>
          <a:lstStyle/>
          <a:p>
            <a:fld id="{A4874502-D4F1-4093-971E-62269525832F}" type="slidenum">
              <a:rPr lang="en-US" smtClean="0"/>
              <a:t>35</a:t>
            </a:fld>
            <a:endParaRPr lang="en-US" dirty="0"/>
          </a:p>
        </p:txBody>
      </p:sp>
    </p:spTree>
    <p:extLst>
      <p:ext uri="{BB962C8B-B14F-4D97-AF65-F5344CB8AC3E}">
        <p14:creationId xmlns:p14="http://schemas.microsoft.com/office/powerpoint/2010/main" val="2885718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3810000"/>
            <a:ext cx="5012267" cy="2819400"/>
          </a:xfrm>
          <a:prstGeom prst="rect">
            <a:avLst/>
          </a:prstGeom>
        </p:spPr>
      </p:pic>
      <p:sp>
        <p:nvSpPr>
          <p:cNvPr id="2" name="Title 1"/>
          <p:cNvSpPr>
            <a:spLocks noGrp="1"/>
          </p:cNvSpPr>
          <p:nvPr>
            <p:ph type="ctrTitle" sz="quarter"/>
          </p:nvPr>
        </p:nvSpPr>
        <p:spPr>
          <a:xfrm>
            <a:off x="2884868" y="609600"/>
            <a:ext cx="7783132" cy="1579808"/>
          </a:xfrm>
        </p:spPr>
        <p:txBody>
          <a:bodyPr/>
          <a:lstStyle/>
          <a:p>
            <a:r>
              <a:rPr lang="en-US" dirty="0"/>
              <a:t>Voluntary Framework of Accountability</a:t>
            </a:r>
          </a:p>
        </p:txBody>
      </p:sp>
      <p:sp>
        <p:nvSpPr>
          <p:cNvPr id="3" name="Subtitle 2"/>
          <p:cNvSpPr>
            <a:spLocks noGrp="1"/>
          </p:cNvSpPr>
          <p:nvPr>
            <p:ph type="subTitle" sz="quarter" idx="1"/>
          </p:nvPr>
        </p:nvSpPr>
        <p:spPr>
          <a:xfrm>
            <a:off x="3149600" y="3505200"/>
            <a:ext cx="5892800" cy="2362200"/>
          </a:xfrm>
        </p:spPr>
        <p:txBody>
          <a:bodyPr/>
          <a:lstStyle/>
          <a:p>
            <a:r>
              <a:rPr lang="en-US" b="1" dirty="0"/>
              <a:t>Deirdre </a:t>
            </a:r>
            <a:r>
              <a:rPr lang="en-US" b="1" dirty="0" smtClean="0"/>
              <a:t>Syms</a:t>
            </a:r>
            <a:br>
              <a:rPr lang="en-US" b="1" dirty="0" smtClean="0"/>
            </a:br>
            <a:r>
              <a:rPr lang="en-US" b="1" dirty="0" smtClean="0"/>
              <a:t>Director, Institutional Research</a:t>
            </a:r>
            <a:br>
              <a:rPr lang="en-US" b="1" dirty="0" smtClean="0"/>
            </a:br>
            <a:r>
              <a:rPr lang="en-US" b="1" dirty="0" smtClean="0"/>
              <a:t>Macomb Community College</a:t>
            </a:r>
            <a:endParaRPr lang="en-US" b="1" dirty="0"/>
          </a:p>
          <a:p>
            <a:endParaRPr lang="en-US" dirty="0"/>
          </a:p>
        </p:txBody>
      </p:sp>
      <p:sp>
        <p:nvSpPr>
          <p:cNvPr id="7" name="TextBox 6"/>
          <p:cNvSpPr txBox="1"/>
          <p:nvPr/>
        </p:nvSpPr>
        <p:spPr>
          <a:xfrm>
            <a:off x="1975881" y="6412228"/>
            <a:ext cx="1851660" cy="553998"/>
          </a:xfrm>
          <a:prstGeom prst="rect">
            <a:avLst/>
          </a:prstGeom>
          <a:noFill/>
        </p:spPr>
        <p:txBody>
          <a:bodyPr wrap="square" rtlCol="0">
            <a:spAutoFit/>
          </a:bodyPr>
          <a:lstStyle/>
          <a:p>
            <a:r>
              <a:rPr lang="en-US" sz="1200" b="1" dirty="0" smtClean="0"/>
              <a:t>DS-1</a:t>
            </a:r>
          </a:p>
          <a:p>
            <a:endParaRPr lang="en-US" dirty="0"/>
          </a:p>
        </p:txBody>
      </p:sp>
      <p:sp>
        <p:nvSpPr>
          <p:cNvPr id="8" name="Slide Number Placeholder 7"/>
          <p:cNvSpPr>
            <a:spLocks noGrp="1"/>
          </p:cNvSpPr>
          <p:nvPr>
            <p:ph type="sldNum" sz="quarter" idx="4"/>
          </p:nvPr>
        </p:nvSpPr>
        <p:spPr/>
        <p:txBody>
          <a:bodyPr/>
          <a:lstStyle/>
          <a:p>
            <a:fld id="{03CEC96A-4A6C-4E57-9106-B891AF93871E}" type="slidenum">
              <a:rPr lang="en-US" smtClean="0"/>
              <a:t>36</a:t>
            </a:fld>
            <a:endParaRPr lang="en-US" dirty="0"/>
          </a:p>
        </p:txBody>
      </p:sp>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426590" y="1604610"/>
            <a:ext cx="2416477" cy="113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6770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020" y="321972"/>
            <a:ext cx="8404180" cy="708338"/>
          </a:xfrm>
        </p:spPr>
        <p:txBody>
          <a:bodyPr/>
          <a:lstStyle/>
          <a:p>
            <a:r>
              <a:rPr lang="en-US" dirty="0" smtClean="0"/>
              <a:t>VFA - </a:t>
            </a:r>
            <a:r>
              <a:rPr lang="en-US" dirty="0"/>
              <a:t>Rationale</a:t>
            </a:r>
          </a:p>
        </p:txBody>
      </p:sp>
      <p:sp>
        <p:nvSpPr>
          <p:cNvPr id="3" name="Content Placeholder 2"/>
          <p:cNvSpPr>
            <a:spLocks noGrp="1"/>
          </p:cNvSpPr>
          <p:nvPr>
            <p:ph idx="1"/>
          </p:nvPr>
        </p:nvSpPr>
        <p:spPr>
          <a:xfrm>
            <a:off x="2975020" y="2012450"/>
            <a:ext cx="8404180" cy="4208330"/>
          </a:xfrm>
        </p:spPr>
        <p:txBody>
          <a:bodyPr/>
          <a:lstStyle/>
          <a:p>
            <a:r>
              <a:rPr lang="en-US" dirty="0" smtClean="0"/>
              <a:t>Existing systems of accountability did not adequately measure the community college sector’s performance</a:t>
            </a:r>
          </a:p>
          <a:p>
            <a:r>
              <a:rPr lang="en-US" dirty="0" smtClean="0"/>
              <a:t>Legislatures and other stakeholders do not well-understand what community colleges do</a:t>
            </a:r>
          </a:p>
          <a:p>
            <a:r>
              <a:rPr lang="en-US" dirty="0" smtClean="0"/>
              <a:t>Demand &amp; expectations are high for</a:t>
            </a:r>
          </a:p>
          <a:p>
            <a:pPr lvl="1"/>
            <a:r>
              <a:rPr lang="en-US" dirty="0"/>
              <a:t>I</a:t>
            </a:r>
            <a:r>
              <a:rPr lang="en-US" dirty="0" smtClean="0"/>
              <a:t>ncreasing percentage of college-degreed Americans</a:t>
            </a:r>
          </a:p>
          <a:p>
            <a:pPr lvl="2"/>
            <a:r>
              <a:rPr lang="en-US" dirty="0" smtClean="0"/>
              <a:t>But many aren’t ready for college</a:t>
            </a:r>
          </a:p>
          <a:p>
            <a:pPr lvl="1"/>
            <a:endParaRPr lang="en-US" dirty="0"/>
          </a:p>
        </p:txBody>
      </p:sp>
      <p:sp>
        <p:nvSpPr>
          <p:cNvPr id="7" name="TextBox 6"/>
          <p:cNvSpPr txBox="1"/>
          <p:nvPr/>
        </p:nvSpPr>
        <p:spPr>
          <a:xfrm>
            <a:off x="1975881" y="6412228"/>
            <a:ext cx="1851660" cy="553998"/>
          </a:xfrm>
          <a:prstGeom prst="rect">
            <a:avLst/>
          </a:prstGeom>
          <a:noFill/>
        </p:spPr>
        <p:txBody>
          <a:bodyPr wrap="square" rtlCol="0">
            <a:spAutoFit/>
          </a:bodyPr>
          <a:lstStyle/>
          <a:p>
            <a:r>
              <a:rPr lang="en-US" sz="1200" b="1" dirty="0" smtClean="0"/>
              <a:t>DS-2</a:t>
            </a:r>
          </a:p>
          <a:p>
            <a:endParaRPr lang="en-US" dirty="0"/>
          </a:p>
        </p:txBody>
      </p:sp>
      <p:sp>
        <p:nvSpPr>
          <p:cNvPr id="8" name="Slide Number Placeholder 7"/>
          <p:cNvSpPr>
            <a:spLocks noGrp="1"/>
          </p:cNvSpPr>
          <p:nvPr>
            <p:ph type="sldNum" sz="quarter" idx="12"/>
          </p:nvPr>
        </p:nvSpPr>
        <p:spPr/>
        <p:txBody>
          <a:bodyPr/>
          <a:lstStyle/>
          <a:p>
            <a:fld id="{A4874502-D4F1-4093-971E-62269525832F}" type="slidenum">
              <a:rPr lang="en-US" smtClean="0"/>
              <a:t>37</a:t>
            </a:fld>
            <a:endParaRPr lang="en-US" dirty="0"/>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606894" y="252655"/>
            <a:ext cx="2416477" cy="113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646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600" y="4365625"/>
            <a:ext cx="3441920" cy="2241550"/>
          </a:xfrm>
          <a:prstGeom prst="rect">
            <a:avLst/>
          </a:prstGeom>
        </p:spPr>
      </p:pic>
      <p:sp>
        <p:nvSpPr>
          <p:cNvPr id="5126" name="Rectangle 6"/>
          <p:cNvSpPr>
            <a:spLocks noGrp="1" noChangeArrowheads="1"/>
          </p:cNvSpPr>
          <p:nvPr>
            <p:ph type="title"/>
          </p:nvPr>
        </p:nvSpPr>
        <p:spPr>
          <a:xfrm>
            <a:off x="2235200" y="390289"/>
            <a:ext cx="8737600" cy="762000"/>
          </a:xfrm>
        </p:spPr>
        <p:txBody>
          <a:bodyPr/>
          <a:lstStyle/>
          <a:p>
            <a:r>
              <a:rPr lang="en-US" dirty="0" smtClean="0"/>
              <a:t>VFA - Initial Concept</a:t>
            </a:r>
            <a:endParaRPr lang="en-US" dirty="0"/>
          </a:p>
        </p:txBody>
      </p:sp>
      <p:sp>
        <p:nvSpPr>
          <p:cNvPr id="5127" name="Rectangle 7"/>
          <p:cNvSpPr>
            <a:spLocks noGrp="1" noChangeArrowheads="1"/>
          </p:cNvSpPr>
          <p:nvPr>
            <p:ph type="body" idx="1"/>
          </p:nvPr>
        </p:nvSpPr>
        <p:spPr>
          <a:xfrm>
            <a:off x="2438400" y="1676400"/>
            <a:ext cx="8534400" cy="4800600"/>
          </a:xfrm>
        </p:spPr>
        <p:txBody>
          <a:bodyPr/>
          <a:lstStyle/>
          <a:p>
            <a:r>
              <a:rPr lang="en-US" dirty="0" smtClean="0"/>
              <a:t>Community college mission-aligned</a:t>
            </a:r>
          </a:p>
          <a:p>
            <a:pPr lvl="1"/>
            <a:r>
              <a:rPr lang="en-US" sz="2000" dirty="0"/>
              <a:t>Workforce preparation, Transfer prep.</a:t>
            </a:r>
          </a:p>
          <a:p>
            <a:pPr lvl="1"/>
            <a:r>
              <a:rPr lang="en-US" sz="2000" dirty="0"/>
              <a:t>Dev Ed, Adult Basic Ed, Employer-based</a:t>
            </a:r>
          </a:p>
          <a:p>
            <a:pPr lvl="1"/>
            <a:r>
              <a:rPr lang="en-US" sz="2000" dirty="0" smtClean="0"/>
              <a:t>Widely varied student populations</a:t>
            </a:r>
          </a:p>
          <a:p>
            <a:r>
              <a:rPr lang="en-US" dirty="0" smtClean="0"/>
              <a:t>Based on input from CC leaders  across the USA, wanting data that is:</a:t>
            </a:r>
          </a:p>
          <a:p>
            <a:pPr lvl="1"/>
            <a:r>
              <a:rPr lang="en-US" dirty="0" smtClean="0"/>
              <a:t>Better </a:t>
            </a:r>
            <a:r>
              <a:rPr lang="en-US" dirty="0"/>
              <a:t>fit for CCs than IPEDS</a:t>
            </a:r>
          </a:p>
          <a:p>
            <a:pPr lvl="1"/>
            <a:r>
              <a:rPr lang="en-US" dirty="0" smtClean="0"/>
              <a:t>Student </a:t>
            </a:r>
            <a:r>
              <a:rPr lang="en-US" dirty="0"/>
              <a:t>success focused</a:t>
            </a:r>
          </a:p>
          <a:p>
            <a:pPr lvl="1"/>
            <a:r>
              <a:rPr lang="en-US" dirty="0" smtClean="0"/>
              <a:t>Actionable</a:t>
            </a:r>
          </a:p>
          <a:p>
            <a:pPr lvl="1"/>
            <a:r>
              <a:rPr lang="en-US" dirty="0" smtClean="0"/>
              <a:t>Benchmark-able</a:t>
            </a:r>
            <a:endParaRPr lang="en-US" dirty="0"/>
          </a:p>
        </p:txBody>
      </p:sp>
      <p:sp>
        <p:nvSpPr>
          <p:cNvPr id="8" name="TextBox 7"/>
          <p:cNvSpPr txBox="1"/>
          <p:nvPr/>
        </p:nvSpPr>
        <p:spPr>
          <a:xfrm>
            <a:off x="1975881" y="6412228"/>
            <a:ext cx="1851660" cy="553998"/>
          </a:xfrm>
          <a:prstGeom prst="rect">
            <a:avLst/>
          </a:prstGeom>
          <a:noFill/>
        </p:spPr>
        <p:txBody>
          <a:bodyPr wrap="square" rtlCol="0">
            <a:spAutoFit/>
          </a:bodyPr>
          <a:lstStyle/>
          <a:p>
            <a:r>
              <a:rPr lang="en-US" sz="1200" b="1" dirty="0" smtClean="0"/>
              <a:t>DS-3</a:t>
            </a:r>
          </a:p>
          <a:p>
            <a:endParaRPr lang="en-US" dirty="0"/>
          </a:p>
        </p:txBody>
      </p:sp>
      <p:sp>
        <p:nvSpPr>
          <p:cNvPr id="4" name="Slide Number Placeholder 3"/>
          <p:cNvSpPr>
            <a:spLocks noGrp="1"/>
          </p:cNvSpPr>
          <p:nvPr>
            <p:ph type="sldNum" sz="quarter" idx="12"/>
          </p:nvPr>
        </p:nvSpPr>
        <p:spPr/>
        <p:txBody>
          <a:bodyPr/>
          <a:lstStyle/>
          <a:p>
            <a:fld id="{A4874502-D4F1-4093-971E-62269525832F}" type="slidenum">
              <a:rPr lang="en-US" smtClean="0"/>
              <a:t>38</a:t>
            </a:fld>
            <a:endParaRPr lang="en-US" dirty="0"/>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56323" y="275755"/>
            <a:ext cx="2416477" cy="113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319" y="4775340"/>
            <a:ext cx="3556000" cy="1930260"/>
          </a:xfrm>
          <a:prstGeom prst="rect">
            <a:avLst/>
          </a:prstGeom>
        </p:spPr>
      </p:pic>
      <p:sp>
        <p:nvSpPr>
          <p:cNvPr id="19458" name="Rectangle 2"/>
          <p:cNvSpPr>
            <a:spLocks noGrp="1" noChangeArrowheads="1"/>
          </p:cNvSpPr>
          <p:nvPr>
            <p:ph type="title"/>
          </p:nvPr>
        </p:nvSpPr>
        <p:spPr>
          <a:xfrm>
            <a:off x="2562896" y="436827"/>
            <a:ext cx="8816304" cy="762000"/>
          </a:xfrm>
        </p:spPr>
        <p:txBody>
          <a:bodyPr/>
          <a:lstStyle/>
          <a:p>
            <a:r>
              <a:rPr lang="en-US" dirty="0" smtClean="0"/>
              <a:t>VFA – A Very Brief History</a:t>
            </a:r>
            <a:endParaRPr lang="en-US" dirty="0"/>
          </a:p>
        </p:txBody>
      </p:sp>
      <p:sp>
        <p:nvSpPr>
          <p:cNvPr id="19459" name="Rectangle 3"/>
          <p:cNvSpPr>
            <a:spLocks noGrp="1" noChangeArrowheads="1"/>
          </p:cNvSpPr>
          <p:nvPr>
            <p:ph type="body" idx="1"/>
          </p:nvPr>
        </p:nvSpPr>
        <p:spPr>
          <a:xfrm>
            <a:off x="2692400" y="1517276"/>
            <a:ext cx="8331200" cy="4807324"/>
          </a:xfrm>
        </p:spPr>
        <p:txBody>
          <a:bodyPr/>
          <a:lstStyle/>
          <a:p>
            <a:r>
              <a:rPr lang="en-US" dirty="0" smtClean="0"/>
              <a:t>Framed by CC orgs and CC senior leaders, beginning in 2009</a:t>
            </a:r>
          </a:p>
          <a:p>
            <a:r>
              <a:rPr lang="en-US" dirty="0" smtClean="0"/>
              <a:t>Beta tested in 2013, first collection in 2014.  Three years collections completed: 2014, 2015 and 2016</a:t>
            </a:r>
          </a:p>
          <a:p>
            <a:r>
              <a:rPr lang="en-US" dirty="0" smtClean="0"/>
              <a:t>Continual improvements over the period, &amp; VFA remains open to user feedback</a:t>
            </a:r>
          </a:p>
          <a:p>
            <a:pPr lvl="1"/>
            <a:r>
              <a:rPr lang="en-US" dirty="0" smtClean="0"/>
              <a:t>Collection methods improved </a:t>
            </a:r>
            <a:endParaRPr lang="en-US" dirty="0"/>
          </a:p>
          <a:p>
            <a:pPr lvl="1"/>
            <a:r>
              <a:rPr lang="en-US" dirty="0"/>
              <a:t>Data manual improved</a:t>
            </a:r>
          </a:p>
          <a:p>
            <a:pPr lvl="1"/>
            <a:r>
              <a:rPr lang="en-US" dirty="0" smtClean="0"/>
              <a:t>Website improved</a:t>
            </a:r>
          </a:p>
        </p:txBody>
      </p:sp>
      <p:sp>
        <p:nvSpPr>
          <p:cNvPr id="8" name="TextBox 7"/>
          <p:cNvSpPr txBox="1"/>
          <p:nvPr/>
        </p:nvSpPr>
        <p:spPr>
          <a:xfrm>
            <a:off x="1975881" y="6412228"/>
            <a:ext cx="1851660" cy="553998"/>
          </a:xfrm>
          <a:prstGeom prst="rect">
            <a:avLst/>
          </a:prstGeom>
          <a:noFill/>
        </p:spPr>
        <p:txBody>
          <a:bodyPr wrap="square" rtlCol="0">
            <a:spAutoFit/>
          </a:bodyPr>
          <a:lstStyle/>
          <a:p>
            <a:r>
              <a:rPr lang="en-US" sz="1200" b="1" dirty="0" smtClean="0"/>
              <a:t>DS-4</a:t>
            </a:r>
          </a:p>
          <a:p>
            <a:endParaRPr lang="en-US" dirty="0"/>
          </a:p>
        </p:txBody>
      </p:sp>
      <p:sp>
        <p:nvSpPr>
          <p:cNvPr id="6" name="Slide Number Placeholder 5"/>
          <p:cNvSpPr>
            <a:spLocks noGrp="1"/>
          </p:cNvSpPr>
          <p:nvPr>
            <p:ph type="sldNum" sz="quarter" idx="12"/>
          </p:nvPr>
        </p:nvSpPr>
        <p:spPr/>
        <p:txBody>
          <a:bodyPr/>
          <a:lstStyle/>
          <a:p>
            <a:fld id="{A4874502-D4F1-4093-971E-62269525832F}" type="slidenum">
              <a:rPr lang="en-US" smtClean="0"/>
              <a:t>39</a:t>
            </a:fld>
            <a:endParaRPr lang="en-US" dirty="0"/>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76731" y="317604"/>
            <a:ext cx="2360137" cy="111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6402" r="6798"/>
          <a:stretch/>
        </p:blipFill>
        <p:spPr>
          <a:xfrm>
            <a:off x="7852231" y="3001084"/>
            <a:ext cx="3049382" cy="2586751"/>
          </a:xfrm>
          <a:prstGeom prst="rect">
            <a:avLst/>
          </a:prstGeom>
        </p:spPr>
      </p:pic>
      <p:sp>
        <p:nvSpPr>
          <p:cNvPr id="4" name="Title 1"/>
          <p:cNvSpPr>
            <a:spLocks noGrp="1"/>
          </p:cNvSpPr>
          <p:nvPr/>
        </p:nvSpPr>
        <p:spPr bwMode="auto">
          <a:xfrm>
            <a:off x="2746808" y="0"/>
            <a:ext cx="8621486" cy="134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4740" tIns="32370" rIns="64740" bIns="32370" numCol="1" anchor="b"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sz="4000" dirty="0"/>
              <a:t>Navigation of </a:t>
            </a:r>
            <a:r>
              <a:rPr lang="en-US" sz="4000" dirty="0" smtClean="0"/>
              <a:t>Michigancc.net</a:t>
            </a:r>
            <a:endParaRPr lang="en-US" sz="4000" dirty="0"/>
          </a:p>
        </p:txBody>
      </p:sp>
      <p:sp>
        <p:nvSpPr>
          <p:cNvPr id="5" name="Subtitle 2"/>
          <p:cNvSpPr>
            <a:spLocks noGrp="1"/>
          </p:cNvSpPr>
          <p:nvPr/>
        </p:nvSpPr>
        <p:spPr bwMode="auto">
          <a:xfrm>
            <a:off x="2746808" y="3436512"/>
            <a:ext cx="5105423" cy="138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4740" tIns="32370" rIns="64740" bIns="32370" numCol="1" anchor="t" anchorCtr="0" compatLnSpc="1">
            <a:prstTxWarp prst="textNoShape">
              <a:avLst/>
            </a:prstTxWarp>
          </a:bodyPr>
          <a:lstStyle>
            <a:lvl1pPr marL="0" indent="0" algn="l" rtl="0" eaLnBrk="1" fontAlgn="base" hangingPunct="1">
              <a:spcBef>
                <a:spcPct val="100000"/>
              </a:spcBef>
              <a:spcAft>
                <a:spcPct val="0"/>
              </a:spcAft>
              <a:buClr>
                <a:schemeClr val="tx1"/>
              </a:buClr>
              <a:buFont typeface="Wingdings" pitchFamily="2" charset="2"/>
              <a:buNone/>
              <a:defRPr sz="1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a:lstStyle>
          <a:p>
            <a:pPr lvl="0">
              <a:buClr>
                <a:prstClr val="black"/>
              </a:buClr>
            </a:pPr>
            <a:r>
              <a:rPr lang="en-US" sz="2000" b="1" dirty="0">
                <a:solidFill>
                  <a:prstClr val="black"/>
                </a:solidFill>
              </a:rPr>
              <a:t>Kelly Simmons</a:t>
            </a:r>
            <a:br>
              <a:rPr lang="en-US" sz="2000" b="1" dirty="0">
                <a:solidFill>
                  <a:prstClr val="black"/>
                </a:solidFill>
              </a:rPr>
            </a:br>
            <a:r>
              <a:rPr lang="en-US" sz="2000" b="1" dirty="0">
                <a:solidFill>
                  <a:prstClr val="black"/>
                </a:solidFill>
              </a:rPr>
              <a:t>Higher Education Consultant</a:t>
            </a:r>
            <a:br>
              <a:rPr lang="en-US" sz="2000" b="1" dirty="0">
                <a:solidFill>
                  <a:prstClr val="black"/>
                </a:solidFill>
              </a:rPr>
            </a:br>
            <a:r>
              <a:rPr lang="en-US" sz="2000" b="1" dirty="0">
                <a:solidFill>
                  <a:prstClr val="black"/>
                </a:solidFill>
              </a:rPr>
              <a:t>Community Colleges </a:t>
            </a:r>
            <a:r>
              <a:rPr lang="en-US" sz="2000" b="1" dirty="0" smtClean="0">
                <a:solidFill>
                  <a:prstClr val="black"/>
                </a:solidFill>
              </a:rPr>
              <a:t>Services Unit</a:t>
            </a:r>
            <a:r>
              <a:rPr lang="en-US" sz="2000" b="1" dirty="0">
                <a:solidFill>
                  <a:prstClr val="black"/>
                </a:solidFill>
              </a:rPr>
              <a:t/>
            </a:r>
            <a:br>
              <a:rPr lang="en-US" sz="2000" b="1" dirty="0">
                <a:solidFill>
                  <a:prstClr val="black"/>
                </a:solidFill>
              </a:rPr>
            </a:br>
            <a:r>
              <a:rPr lang="en-US" sz="2000" b="1" dirty="0">
                <a:solidFill>
                  <a:prstClr val="black"/>
                </a:solidFill>
              </a:rPr>
              <a:t>State of Michigan</a:t>
            </a:r>
          </a:p>
        </p:txBody>
      </p:sp>
      <p:sp>
        <p:nvSpPr>
          <p:cNvPr id="7" name="TextBox 6"/>
          <p:cNvSpPr txBox="1"/>
          <p:nvPr/>
        </p:nvSpPr>
        <p:spPr>
          <a:xfrm>
            <a:off x="1988457" y="6208075"/>
            <a:ext cx="758351" cy="287130"/>
          </a:xfrm>
          <a:prstGeom prst="rect">
            <a:avLst/>
          </a:prstGeom>
          <a:noFill/>
        </p:spPr>
        <p:txBody>
          <a:bodyPr wrap="square" rtlCol="0">
            <a:spAutoFit/>
          </a:bodyPr>
          <a:lstStyle/>
          <a:p>
            <a:r>
              <a:rPr lang="en-US" sz="1266" b="1" dirty="0"/>
              <a:t>KS-4</a:t>
            </a:r>
          </a:p>
        </p:txBody>
      </p:sp>
      <p:sp>
        <p:nvSpPr>
          <p:cNvPr id="2" name="Slide Number Placeholder 1"/>
          <p:cNvSpPr>
            <a:spLocks noGrp="1"/>
          </p:cNvSpPr>
          <p:nvPr>
            <p:ph type="sldNum" sz="quarter" idx="4"/>
          </p:nvPr>
        </p:nvSpPr>
        <p:spPr/>
        <p:txBody>
          <a:bodyPr/>
          <a:lstStyle/>
          <a:p>
            <a:fld id="{03CEC96A-4A6C-4E57-9106-B891AF93871E}" type="slidenum">
              <a:rPr lang="en-US" smtClean="0"/>
              <a:t>4</a:t>
            </a:fld>
            <a:endParaRPr lang="en-US" dirty="0"/>
          </a:p>
        </p:txBody>
      </p:sp>
    </p:spTree>
    <p:extLst>
      <p:ext uri="{BB962C8B-B14F-4D97-AF65-F5344CB8AC3E}">
        <p14:creationId xmlns:p14="http://schemas.microsoft.com/office/powerpoint/2010/main" val="149180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295" r="8868"/>
          <a:stretch/>
        </p:blipFill>
        <p:spPr>
          <a:xfrm>
            <a:off x="8044493" y="4634611"/>
            <a:ext cx="3131507" cy="2223389"/>
          </a:xfrm>
          <a:prstGeom prst="rect">
            <a:avLst/>
          </a:prstGeom>
        </p:spPr>
      </p:pic>
      <p:sp>
        <p:nvSpPr>
          <p:cNvPr id="20482" name="Rectangle 2"/>
          <p:cNvSpPr>
            <a:spLocks noGrp="1" noChangeArrowheads="1"/>
          </p:cNvSpPr>
          <p:nvPr>
            <p:ph type="title"/>
          </p:nvPr>
        </p:nvSpPr>
        <p:spPr>
          <a:xfrm>
            <a:off x="2846230" y="228600"/>
            <a:ext cx="8532970" cy="838200"/>
          </a:xfrm>
        </p:spPr>
        <p:txBody>
          <a:bodyPr/>
          <a:lstStyle/>
          <a:p>
            <a:r>
              <a:rPr lang="en-US" dirty="0" smtClean="0"/>
              <a:t>VFA Collection Methods</a:t>
            </a:r>
            <a:endParaRPr lang="en-US" dirty="0"/>
          </a:p>
        </p:txBody>
      </p:sp>
      <p:sp>
        <p:nvSpPr>
          <p:cNvPr id="20483" name="Rectangle 3"/>
          <p:cNvSpPr>
            <a:spLocks noGrp="1" noChangeArrowheads="1"/>
          </p:cNvSpPr>
          <p:nvPr>
            <p:ph type="body" idx="1"/>
          </p:nvPr>
        </p:nvSpPr>
        <p:spPr>
          <a:xfrm>
            <a:off x="2846230" y="1684608"/>
            <a:ext cx="8214251" cy="4949496"/>
          </a:xfrm>
        </p:spPr>
        <p:txBody>
          <a:bodyPr/>
          <a:lstStyle/>
          <a:p>
            <a:r>
              <a:rPr lang="en-US" dirty="0" smtClean="0"/>
              <a:t>Provides three data upload options:</a:t>
            </a:r>
          </a:p>
          <a:p>
            <a:pPr lvl="1"/>
            <a:r>
              <a:rPr lang="en-US" dirty="0" smtClean="0"/>
              <a:t>Manual data entry</a:t>
            </a:r>
          </a:p>
          <a:p>
            <a:pPr lvl="1"/>
            <a:r>
              <a:rPr lang="en-US" dirty="0" smtClean="0"/>
              <a:t>Bulk upload (organized Excel tables)</a:t>
            </a:r>
          </a:p>
          <a:p>
            <a:pPr lvl="1"/>
            <a:r>
              <a:rPr lang="en-US" dirty="0" smtClean="0"/>
              <a:t>Raw data upload</a:t>
            </a:r>
          </a:p>
          <a:p>
            <a:pPr marL="342900" lvl="1" indent="-342900">
              <a:spcBef>
                <a:spcPct val="100000"/>
              </a:spcBef>
              <a:buFont typeface="Wingdings" pitchFamily="2" charset="2"/>
              <a:buChar char="§"/>
            </a:pPr>
            <a:r>
              <a:rPr lang="en-US" dirty="0" smtClean="0"/>
              <a:t>Which option is </a:t>
            </a:r>
            <a:r>
              <a:rPr lang="en-US" dirty="0"/>
              <a:t>best? </a:t>
            </a:r>
            <a:r>
              <a:rPr lang="en-US" dirty="0" smtClean="0"/>
              <a:t> It depends:</a:t>
            </a:r>
            <a:endParaRPr lang="en-US" dirty="0"/>
          </a:p>
          <a:p>
            <a:pPr lvl="1"/>
            <a:r>
              <a:rPr lang="en-US" dirty="0" smtClean="0"/>
              <a:t>Raw data upload is fastest, least labor-intensive; </a:t>
            </a:r>
            <a:br>
              <a:rPr lang="en-US" dirty="0" smtClean="0"/>
            </a:br>
            <a:r>
              <a:rPr lang="en-US" dirty="0" smtClean="0"/>
              <a:t>VFA does the calculations</a:t>
            </a:r>
          </a:p>
          <a:p>
            <a:pPr lvl="1"/>
            <a:r>
              <a:rPr lang="en-US" dirty="0" smtClean="0"/>
              <a:t>Bulk upload simplifies validations; </a:t>
            </a:r>
            <a:br>
              <a:rPr lang="en-US" dirty="0" smtClean="0"/>
            </a:br>
            <a:r>
              <a:rPr lang="en-US" dirty="0" smtClean="0"/>
              <a:t>college does the calculations</a:t>
            </a:r>
          </a:p>
          <a:p>
            <a:pPr lvl="1"/>
            <a:r>
              <a:rPr lang="en-US" dirty="0" smtClean="0"/>
              <a:t>Manual entry is best if you are </a:t>
            </a:r>
            <a:br>
              <a:rPr lang="en-US" dirty="0" smtClean="0"/>
            </a:br>
            <a:r>
              <a:rPr lang="en-US" dirty="0" smtClean="0"/>
              <a:t>cursed with boredom</a:t>
            </a:r>
          </a:p>
          <a:p>
            <a:pPr lvl="1"/>
            <a:endParaRPr lang="en-US" dirty="0"/>
          </a:p>
        </p:txBody>
      </p:sp>
      <p:sp>
        <p:nvSpPr>
          <p:cNvPr id="8" name="TextBox 7"/>
          <p:cNvSpPr txBox="1"/>
          <p:nvPr/>
        </p:nvSpPr>
        <p:spPr>
          <a:xfrm>
            <a:off x="1975881" y="6412228"/>
            <a:ext cx="1851660" cy="553998"/>
          </a:xfrm>
          <a:prstGeom prst="rect">
            <a:avLst/>
          </a:prstGeom>
          <a:noFill/>
        </p:spPr>
        <p:txBody>
          <a:bodyPr wrap="square" rtlCol="0">
            <a:spAutoFit/>
          </a:bodyPr>
          <a:lstStyle/>
          <a:p>
            <a:r>
              <a:rPr lang="en-US" sz="1200" b="1" dirty="0" smtClean="0"/>
              <a:t>DS-5</a:t>
            </a:r>
          </a:p>
          <a:p>
            <a:endParaRPr lang="en-US" dirty="0"/>
          </a:p>
        </p:txBody>
      </p:sp>
      <p:sp>
        <p:nvSpPr>
          <p:cNvPr id="4" name="Slide Number Placeholder 3"/>
          <p:cNvSpPr>
            <a:spLocks noGrp="1"/>
          </p:cNvSpPr>
          <p:nvPr>
            <p:ph type="sldNum" sz="quarter" idx="12"/>
          </p:nvPr>
        </p:nvSpPr>
        <p:spPr/>
        <p:txBody>
          <a:bodyPr/>
          <a:lstStyle/>
          <a:p>
            <a:fld id="{A4874502-D4F1-4093-971E-62269525832F}" type="slidenum">
              <a:rPr lang="en-US" smtClean="0"/>
              <a:t>40</a:t>
            </a:fld>
            <a:endParaRPr lang="en-US" dirty="0"/>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48561" y="150086"/>
            <a:ext cx="2416477" cy="113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56350" y="265544"/>
            <a:ext cx="8322850" cy="533400"/>
          </a:xfrm>
        </p:spPr>
        <p:txBody>
          <a:bodyPr/>
          <a:lstStyle/>
          <a:p>
            <a:r>
              <a:rPr lang="en-US" dirty="0" smtClean="0"/>
              <a:t>VFA - Data Collected</a:t>
            </a:r>
            <a:endParaRPr lang="en-US" dirty="0"/>
          </a:p>
        </p:txBody>
      </p:sp>
      <p:sp>
        <p:nvSpPr>
          <p:cNvPr id="21507" name="Rectangle 3"/>
          <p:cNvSpPr>
            <a:spLocks noGrp="1" noChangeArrowheads="1"/>
          </p:cNvSpPr>
          <p:nvPr>
            <p:ph type="body" idx="1"/>
          </p:nvPr>
        </p:nvSpPr>
        <p:spPr>
          <a:xfrm>
            <a:off x="3056351" y="1156418"/>
            <a:ext cx="8322849" cy="5410199"/>
          </a:xfrm>
        </p:spPr>
        <p:txBody>
          <a:bodyPr/>
          <a:lstStyle/>
          <a:p>
            <a:r>
              <a:rPr lang="en-US" dirty="0" smtClean="0"/>
              <a:t>Student Progress and Outcomes</a:t>
            </a:r>
          </a:p>
          <a:p>
            <a:pPr lvl="1"/>
            <a:r>
              <a:rPr lang="en-US" dirty="0" smtClean="0"/>
              <a:t>By demographic (includes PT, Pell, Dev Ed)</a:t>
            </a:r>
          </a:p>
          <a:p>
            <a:pPr lvl="2"/>
            <a:r>
              <a:rPr lang="en-US" dirty="0"/>
              <a:t>Retention</a:t>
            </a:r>
          </a:p>
          <a:p>
            <a:pPr lvl="2"/>
            <a:r>
              <a:rPr lang="en-US" dirty="0" smtClean="0"/>
              <a:t>Credit completion ratio</a:t>
            </a:r>
          </a:p>
          <a:p>
            <a:pPr lvl="2"/>
            <a:r>
              <a:rPr lang="en-US" dirty="0" smtClean="0"/>
              <a:t>Credit attainment threshold</a:t>
            </a:r>
          </a:p>
          <a:p>
            <a:pPr lvl="2"/>
            <a:r>
              <a:rPr lang="en-US" dirty="0" smtClean="0"/>
              <a:t>Completions, transfers in 2 yrs., 6 yrs.</a:t>
            </a:r>
          </a:p>
          <a:p>
            <a:r>
              <a:rPr lang="en-US" dirty="0" smtClean="0"/>
              <a:t>Developmental education </a:t>
            </a:r>
          </a:p>
          <a:p>
            <a:pPr lvl="1"/>
            <a:r>
              <a:rPr lang="en-US" dirty="0" smtClean="0"/>
              <a:t>Referral, % DE course success, % college-ready</a:t>
            </a:r>
          </a:p>
          <a:p>
            <a:r>
              <a:rPr lang="en-US" dirty="0" smtClean="0"/>
              <a:t>Career and Tech Education</a:t>
            </a:r>
          </a:p>
          <a:p>
            <a:pPr lvl="1"/>
            <a:r>
              <a:rPr lang="en-US" sz="2000" dirty="0" smtClean="0"/>
              <a:t>Credit and non-credit  </a:t>
            </a:r>
          </a:p>
          <a:p>
            <a:pPr lvl="1"/>
            <a:r>
              <a:rPr lang="en-US" sz="2000" dirty="0" smtClean="0"/>
              <a:t>Awards, 3</a:t>
            </a:r>
            <a:r>
              <a:rPr lang="en-US" sz="2000" baseline="30000" dirty="0" smtClean="0"/>
              <a:t>rd</a:t>
            </a:r>
            <a:r>
              <a:rPr lang="en-US" sz="2000" dirty="0" smtClean="0"/>
              <a:t> party credentials, licensures</a:t>
            </a:r>
          </a:p>
          <a:p>
            <a:pPr lvl="1"/>
            <a:r>
              <a:rPr lang="en-US" sz="2000" dirty="0" smtClean="0"/>
              <a:t>Employment &amp; wages</a:t>
            </a:r>
            <a:endParaRPr lang="en-US" sz="2000" dirty="0"/>
          </a:p>
        </p:txBody>
      </p:sp>
      <p:sp>
        <p:nvSpPr>
          <p:cNvPr id="7" name="TextBox 6"/>
          <p:cNvSpPr txBox="1"/>
          <p:nvPr/>
        </p:nvSpPr>
        <p:spPr>
          <a:xfrm>
            <a:off x="1975881" y="6412228"/>
            <a:ext cx="1851660" cy="553998"/>
          </a:xfrm>
          <a:prstGeom prst="rect">
            <a:avLst/>
          </a:prstGeom>
          <a:noFill/>
        </p:spPr>
        <p:txBody>
          <a:bodyPr wrap="square" rtlCol="0">
            <a:spAutoFit/>
          </a:bodyPr>
          <a:lstStyle/>
          <a:p>
            <a:r>
              <a:rPr lang="en-US" sz="1200" b="1" dirty="0" smtClean="0"/>
              <a:t>DS-6</a:t>
            </a:r>
          </a:p>
          <a:p>
            <a:endParaRPr lang="en-US" dirty="0"/>
          </a:p>
        </p:txBody>
      </p:sp>
      <p:sp>
        <p:nvSpPr>
          <p:cNvPr id="5" name="Slide Number Placeholder 4"/>
          <p:cNvSpPr>
            <a:spLocks noGrp="1"/>
          </p:cNvSpPr>
          <p:nvPr>
            <p:ph type="sldNum" sz="quarter" idx="12"/>
          </p:nvPr>
        </p:nvSpPr>
        <p:spPr/>
        <p:txBody>
          <a:bodyPr/>
          <a:lstStyle/>
          <a:p>
            <a:fld id="{A4874502-D4F1-4093-971E-62269525832F}" type="slidenum">
              <a:rPr lang="en-US" smtClean="0"/>
              <a:t>41</a:t>
            </a:fld>
            <a:endParaRPr lang="en-US" dirty="0"/>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48561" y="150086"/>
            <a:ext cx="2416477" cy="113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62729" y="361136"/>
            <a:ext cx="8229600" cy="695459"/>
          </a:xfrm>
        </p:spPr>
        <p:txBody>
          <a:bodyPr/>
          <a:lstStyle/>
          <a:p>
            <a:r>
              <a:rPr lang="en-US" dirty="0" smtClean="0"/>
              <a:t>VFA - Cohorts</a:t>
            </a:r>
            <a:endParaRPr lang="en-US" dirty="0"/>
          </a:p>
        </p:txBody>
      </p:sp>
      <p:sp>
        <p:nvSpPr>
          <p:cNvPr id="22531" name="Rectangle 3"/>
          <p:cNvSpPr>
            <a:spLocks noGrp="1" noChangeArrowheads="1"/>
          </p:cNvSpPr>
          <p:nvPr>
            <p:ph type="body" idx="1"/>
          </p:nvPr>
        </p:nvSpPr>
        <p:spPr>
          <a:xfrm>
            <a:off x="2730674" y="1160930"/>
            <a:ext cx="8648527" cy="5163671"/>
          </a:xfrm>
        </p:spPr>
        <p:txBody>
          <a:bodyPr/>
          <a:lstStyle/>
          <a:p>
            <a:r>
              <a:rPr lang="en-US" dirty="0" smtClean="0"/>
              <a:t>Three cohorts: </a:t>
            </a:r>
          </a:p>
          <a:p>
            <a:pPr marL="577850" lvl="1" indent="-228600"/>
            <a:r>
              <a:rPr lang="en-US" b="1" dirty="0" smtClean="0"/>
              <a:t>Main</a:t>
            </a:r>
            <a:r>
              <a:rPr lang="en-US" dirty="0" smtClean="0"/>
              <a:t> (</a:t>
            </a:r>
            <a:r>
              <a:rPr lang="en-US" dirty="0"/>
              <a:t>HS grads, </a:t>
            </a:r>
            <a:r>
              <a:rPr lang="en-US" dirty="0" smtClean="0"/>
              <a:t>first time at your </a:t>
            </a:r>
            <a:br>
              <a:rPr lang="en-US" dirty="0" smtClean="0"/>
            </a:br>
            <a:r>
              <a:rPr lang="en-US" dirty="0" smtClean="0"/>
              <a:t>college, includes transfers-in)</a:t>
            </a:r>
            <a:br>
              <a:rPr lang="en-US" dirty="0" smtClean="0"/>
            </a:br>
            <a:endParaRPr lang="en-US" dirty="0" smtClean="0"/>
          </a:p>
          <a:p>
            <a:pPr marL="914400" lvl="2"/>
            <a:r>
              <a:rPr lang="en-US" u="sng" dirty="0"/>
              <a:t>Credential-seekers</a:t>
            </a:r>
            <a:r>
              <a:rPr lang="en-US" dirty="0"/>
              <a:t> </a:t>
            </a:r>
            <a:r>
              <a:rPr lang="en-US" dirty="0" smtClean="0"/>
              <a:t/>
            </a:r>
            <a:br>
              <a:rPr lang="en-US" dirty="0" smtClean="0"/>
            </a:br>
            <a:r>
              <a:rPr lang="en-US" dirty="0" smtClean="0"/>
              <a:t>12+credits taken end of 2nd year</a:t>
            </a:r>
          </a:p>
          <a:p>
            <a:pPr marL="914400" lvl="2"/>
            <a:r>
              <a:rPr lang="en-US" u="sng" dirty="0" smtClean="0"/>
              <a:t>FTIAC</a:t>
            </a:r>
            <a:r>
              <a:rPr lang="en-US" dirty="0" smtClean="0"/>
              <a:t> </a:t>
            </a:r>
            <a:br>
              <a:rPr lang="en-US" dirty="0" smtClean="0"/>
            </a:br>
            <a:r>
              <a:rPr lang="en-US" dirty="0"/>
              <a:t>f</a:t>
            </a:r>
            <a:r>
              <a:rPr lang="en-US" dirty="0" smtClean="0"/>
              <a:t>irst-time in any college, FT/PT</a:t>
            </a:r>
          </a:p>
          <a:p>
            <a:r>
              <a:rPr lang="en-US" dirty="0" smtClean="0"/>
              <a:t>Progress and outcomes measured:</a:t>
            </a:r>
          </a:p>
          <a:p>
            <a:pPr lvl="1"/>
            <a:r>
              <a:rPr lang="en-US" dirty="0" smtClean="0"/>
              <a:t>after 2 years  (e.g., fall 2013 </a:t>
            </a:r>
            <a:br>
              <a:rPr lang="en-US" dirty="0" smtClean="0"/>
            </a:br>
            <a:r>
              <a:rPr lang="en-US" dirty="0" smtClean="0"/>
              <a:t>examined through end of spring 15)</a:t>
            </a:r>
          </a:p>
          <a:p>
            <a:pPr lvl="1"/>
            <a:r>
              <a:rPr lang="en-US" dirty="0" smtClean="0"/>
              <a:t>after 6 years  (e.g., fall 2009 </a:t>
            </a:r>
            <a:br>
              <a:rPr lang="en-US" dirty="0" smtClean="0"/>
            </a:br>
            <a:r>
              <a:rPr lang="en-US" dirty="0" smtClean="0"/>
              <a:t>examined through end of spring 15)</a:t>
            </a:r>
          </a:p>
          <a:p>
            <a:pPr lvl="1"/>
            <a:endParaRPr lang="en-US" dirty="0"/>
          </a:p>
          <a:p>
            <a:pPr marL="457200" lvl="1" indent="0">
              <a:buNone/>
            </a:pPr>
            <a:endParaRPr lang="en-US" dirty="0"/>
          </a:p>
        </p:txBody>
      </p:sp>
      <p:sp>
        <p:nvSpPr>
          <p:cNvPr id="4" name="Footer Placeholder 3"/>
          <p:cNvSpPr txBox="1">
            <a:spLocks/>
          </p:cNvSpPr>
          <p:nvPr/>
        </p:nvSpPr>
        <p:spPr bwMode="auto">
          <a:xfrm>
            <a:off x="1846729" y="6324600"/>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200" b="1" dirty="0" smtClean="0"/>
              <a:t>DS-7</a:t>
            </a:r>
            <a:endParaRPr lang="en-US" sz="1200" b="1"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573" t="16561" r="19149" b="21926"/>
          <a:stretch/>
        </p:blipFill>
        <p:spPr>
          <a:xfrm>
            <a:off x="8887326" y="2878999"/>
            <a:ext cx="1280001" cy="58046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9106" t="16561" b="21926"/>
          <a:stretch/>
        </p:blipFill>
        <p:spPr>
          <a:xfrm>
            <a:off x="9159274" y="3573370"/>
            <a:ext cx="1320800" cy="54307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990" t="16562" r="2834" b="24292"/>
          <a:stretch/>
        </p:blipFill>
        <p:spPr>
          <a:xfrm>
            <a:off x="8436740" y="1720391"/>
            <a:ext cx="2181175" cy="649159"/>
          </a:xfrm>
          <a:prstGeom prst="rect">
            <a:avLst/>
          </a:prstGeom>
        </p:spPr>
      </p:pic>
      <p:sp>
        <p:nvSpPr>
          <p:cNvPr id="6" name="Slide Number Placeholder 5"/>
          <p:cNvSpPr>
            <a:spLocks noGrp="1"/>
          </p:cNvSpPr>
          <p:nvPr>
            <p:ph type="sldNum" sz="quarter" idx="12"/>
          </p:nvPr>
        </p:nvSpPr>
        <p:spPr/>
        <p:txBody>
          <a:bodyPr/>
          <a:lstStyle/>
          <a:p>
            <a:fld id="{A4874502-D4F1-4093-971E-62269525832F}" type="slidenum">
              <a:rPr lang="en-US" smtClean="0"/>
              <a:t>42</a:t>
            </a:fld>
            <a:endParaRPr lang="en-US" dirty="0"/>
          </a:p>
        </p:txBody>
      </p:sp>
      <p:pic>
        <p:nvPicPr>
          <p:cNvPr id="10"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693239" y="150086"/>
            <a:ext cx="2471799" cy="116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129565" y="527916"/>
            <a:ext cx="4942543" cy="681625"/>
          </a:xfrm>
        </p:spPr>
        <p:txBody>
          <a:bodyPr/>
          <a:lstStyle/>
          <a:p>
            <a:r>
              <a:rPr lang="en-US" dirty="0" smtClean="0"/>
              <a:t>VFA - Membership</a:t>
            </a:r>
            <a:endParaRPr lang="en-US" dirty="0"/>
          </a:p>
        </p:txBody>
      </p:sp>
      <p:sp>
        <p:nvSpPr>
          <p:cNvPr id="23555" name="Rectangle 3"/>
          <p:cNvSpPr>
            <a:spLocks noGrp="1" noChangeArrowheads="1"/>
          </p:cNvSpPr>
          <p:nvPr>
            <p:ph type="body" idx="1"/>
          </p:nvPr>
        </p:nvSpPr>
        <p:spPr>
          <a:xfrm>
            <a:off x="3129565" y="1738648"/>
            <a:ext cx="8071173" cy="4056845"/>
          </a:xfrm>
        </p:spPr>
        <p:txBody>
          <a:bodyPr/>
          <a:lstStyle/>
          <a:p>
            <a:r>
              <a:rPr lang="en-US" dirty="0" smtClean="0"/>
              <a:t>24 of 28 Michigan CCs participated, 2016</a:t>
            </a:r>
          </a:p>
          <a:p>
            <a:r>
              <a:rPr lang="en-US" dirty="0" smtClean="0"/>
              <a:t>Roughly 160 nationwide CC participants, 2016</a:t>
            </a:r>
          </a:p>
          <a:p>
            <a:r>
              <a:rPr lang="en-US" dirty="0"/>
              <a:t>New </a:t>
            </a:r>
            <a:r>
              <a:rPr lang="en-US" dirty="0" smtClean="0"/>
              <a:t>two-tier membership starting in 2017</a:t>
            </a:r>
          </a:p>
          <a:p>
            <a:pPr marL="742950" lvl="2" indent="-342900">
              <a:spcBef>
                <a:spcPct val="100000"/>
              </a:spcBef>
            </a:pPr>
            <a:r>
              <a:rPr lang="en-US" dirty="0"/>
              <a:t>Tier One </a:t>
            </a:r>
            <a:r>
              <a:rPr lang="en-US" dirty="0" smtClean="0"/>
              <a:t>– </a:t>
            </a:r>
            <a:r>
              <a:rPr lang="en-US" sz="2400" b="1" dirty="0" smtClean="0">
                <a:ln w="22225">
                  <a:solidFill>
                    <a:srgbClr val="00B050"/>
                  </a:solidFill>
                  <a:prstDash val="solid"/>
                </a:ln>
                <a:solidFill>
                  <a:srgbClr val="00B050"/>
                </a:solidFill>
              </a:rPr>
              <a:t>Free</a:t>
            </a:r>
            <a:r>
              <a:rPr lang="en-US" dirty="0" smtClean="0"/>
              <a:t> to AACC member </a:t>
            </a:r>
            <a:r>
              <a:rPr lang="en-US" dirty="0"/>
              <a:t>colleges!</a:t>
            </a:r>
            <a:endParaRPr lang="en-US" dirty="0" smtClean="0"/>
          </a:p>
          <a:p>
            <a:pPr marL="742950" lvl="2" indent="-342900">
              <a:spcBef>
                <a:spcPct val="100000"/>
              </a:spcBef>
            </a:pPr>
            <a:r>
              <a:rPr lang="en-US" dirty="0"/>
              <a:t>Tier Two - $</a:t>
            </a:r>
            <a:r>
              <a:rPr lang="en-US" dirty="0" smtClean="0"/>
              <a:t>1,000/college </a:t>
            </a:r>
            <a:r>
              <a:rPr lang="en-US" dirty="0"/>
              <a:t>for advanced analysis, benchmarking, </a:t>
            </a:r>
            <a:r>
              <a:rPr lang="en-US" dirty="0" smtClean="0"/>
              <a:t>more downloadables, more services.   </a:t>
            </a:r>
            <a:endParaRPr lang="en-US" dirty="0"/>
          </a:p>
        </p:txBody>
      </p:sp>
      <p:sp>
        <p:nvSpPr>
          <p:cNvPr id="6" name="Footer Placeholder 3"/>
          <p:cNvSpPr txBox="1">
            <a:spLocks/>
          </p:cNvSpPr>
          <p:nvPr/>
        </p:nvSpPr>
        <p:spPr bwMode="auto">
          <a:xfrm>
            <a:off x="1846729" y="6324600"/>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200" b="1" dirty="0" smtClean="0"/>
              <a:t>DS-8</a:t>
            </a:r>
            <a:endParaRPr lang="en-US" sz="1200" b="1" dirty="0"/>
          </a:p>
        </p:txBody>
      </p:sp>
      <p:sp>
        <p:nvSpPr>
          <p:cNvPr id="7" name="Slide Number Placeholder 6"/>
          <p:cNvSpPr>
            <a:spLocks noGrp="1"/>
          </p:cNvSpPr>
          <p:nvPr>
            <p:ph type="sldNum" sz="quarter" idx="12"/>
          </p:nvPr>
        </p:nvSpPr>
        <p:spPr/>
        <p:txBody>
          <a:bodyPr/>
          <a:lstStyle/>
          <a:p>
            <a:fld id="{A4874502-D4F1-4093-971E-62269525832F}" type="slidenum">
              <a:rPr lang="en-US" smtClean="0"/>
              <a:t>43</a:t>
            </a:fld>
            <a:endParaRPr lang="en-US" dirty="0"/>
          </a:p>
        </p:txBody>
      </p:sp>
      <p:pic>
        <p:nvPicPr>
          <p:cNvPr id="8"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626423" y="309093"/>
            <a:ext cx="2350670" cy="110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275" t="7061" r="5421" b="12910"/>
          <a:stretch/>
        </p:blipFill>
        <p:spPr>
          <a:xfrm>
            <a:off x="6131858" y="3645074"/>
            <a:ext cx="4876801" cy="2838650"/>
          </a:xfrm>
          <a:prstGeom prst="rect">
            <a:avLst/>
          </a:prstGeom>
        </p:spPr>
      </p:pic>
      <p:sp>
        <p:nvSpPr>
          <p:cNvPr id="26626" name="Rectangle 2"/>
          <p:cNvSpPr>
            <a:spLocks noGrp="1" noChangeArrowheads="1"/>
          </p:cNvSpPr>
          <p:nvPr>
            <p:ph type="title"/>
          </p:nvPr>
        </p:nvSpPr>
        <p:spPr>
          <a:xfrm>
            <a:off x="2862728" y="228600"/>
            <a:ext cx="8516471" cy="990600"/>
          </a:xfrm>
        </p:spPr>
        <p:txBody>
          <a:bodyPr/>
          <a:lstStyle/>
          <a:p>
            <a:r>
              <a:rPr lang="en-US" dirty="0" smtClean="0"/>
              <a:t>VFA Long Term Goals</a:t>
            </a:r>
            <a:endParaRPr lang="en-US" dirty="0"/>
          </a:p>
        </p:txBody>
      </p:sp>
      <p:sp>
        <p:nvSpPr>
          <p:cNvPr id="26627" name="Rectangle 3"/>
          <p:cNvSpPr>
            <a:spLocks noGrp="1" noChangeArrowheads="1"/>
          </p:cNvSpPr>
          <p:nvPr>
            <p:ph type="body" idx="1"/>
          </p:nvPr>
        </p:nvSpPr>
        <p:spPr>
          <a:xfrm>
            <a:off x="2862729" y="1371600"/>
            <a:ext cx="8145930" cy="5029200"/>
          </a:xfrm>
        </p:spPr>
        <p:txBody>
          <a:bodyPr/>
          <a:lstStyle/>
          <a:p>
            <a:r>
              <a:rPr lang="en-US" dirty="0"/>
              <a:t>Provide data to CCs that help improve their </a:t>
            </a:r>
            <a:r>
              <a:rPr lang="en-US" dirty="0" smtClean="0"/>
              <a:t>efficiency and effectiveness</a:t>
            </a:r>
          </a:p>
          <a:p>
            <a:r>
              <a:rPr lang="en-US" dirty="0" smtClean="0"/>
              <a:t>Educate policymakers, funders &amp; public on range of community colleges offerings/missions</a:t>
            </a:r>
          </a:p>
          <a:p>
            <a:r>
              <a:rPr lang="en-US" dirty="0" smtClean="0"/>
              <a:t>Raise </a:t>
            </a:r>
            <a:r>
              <a:rPr lang="en-US" dirty="0"/>
              <a:t>awareness </a:t>
            </a:r>
            <a:r>
              <a:rPr lang="en-US" dirty="0" smtClean="0"/>
              <a:t/>
            </a:r>
            <a:br>
              <a:rPr lang="en-US" dirty="0" smtClean="0"/>
            </a:br>
            <a:r>
              <a:rPr lang="en-US" dirty="0" smtClean="0"/>
              <a:t>of community college value!</a:t>
            </a:r>
            <a:endParaRPr lang="en-US" dirty="0"/>
          </a:p>
          <a:p>
            <a:r>
              <a:rPr lang="en-US" dirty="0" smtClean="0"/>
              <a:t>Raise visibility</a:t>
            </a:r>
            <a:br>
              <a:rPr lang="en-US" dirty="0" smtClean="0"/>
            </a:br>
            <a:r>
              <a:rPr lang="en-US" dirty="0" smtClean="0"/>
              <a:t> </a:t>
            </a:r>
            <a:r>
              <a:rPr lang="en-US" dirty="0"/>
              <a:t>of CC </a:t>
            </a:r>
            <a:r>
              <a:rPr lang="en-US" dirty="0" smtClean="0"/>
              <a:t>sector</a:t>
            </a:r>
          </a:p>
        </p:txBody>
      </p:sp>
      <p:sp>
        <p:nvSpPr>
          <p:cNvPr id="5" name="Footer Placeholder 3"/>
          <p:cNvSpPr txBox="1">
            <a:spLocks/>
          </p:cNvSpPr>
          <p:nvPr/>
        </p:nvSpPr>
        <p:spPr bwMode="auto">
          <a:xfrm>
            <a:off x="1846729" y="6324600"/>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200" b="1" dirty="0" smtClean="0"/>
              <a:t>DS-9</a:t>
            </a:r>
            <a:endParaRPr lang="en-US" sz="1200" b="1" dirty="0"/>
          </a:p>
        </p:txBody>
      </p:sp>
      <p:sp>
        <p:nvSpPr>
          <p:cNvPr id="7" name="Slide Number Placeholder 6"/>
          <p:cNvSpPr>
            <a:spLocks noGrp="1"/>
          </p:cNvSpPr>
          <p:nvPr>
            <p:ph type="sldNum" sz="quarter" idx="12"/>
          </p:nvPr>
        </p:nvSpPr>
        <p:spPr/>
        <p:txBody>
          <a:bodyPr/>
          <a:lstStyle/>
          <a:p>
            <a:fld id="{A4874502-D4F1-4093-971E-62269525832F}" type="slidenum">
              <a:rPr lang="en-US" smtClean="0"/>
              <a:t>44</a:t>
            </a:fld>
            <a:endParaRPr lang="en-US" dirty="0"/>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48561" y="150086"/>
            <a:ext cx="2416477" cy="113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74502-D4F1-4093-971E-62269525832F}" type="slidenum">
              <a:rPr lang="en-US" smtClean="0"/>
              <a:t>45</a:t>
            </a:fld>
            <a:endParaRPr lang="en-US" dirty="0"/>
          </a:p>
        </p:txBody>
      </p:sp>
      <p:pic>
        <p:nvPicPr>
          <p:cNvPr id="4" name="Picture 3"/>
          <p:cNvPicPr/>
          <p:nvPr/>
        </p:nvPicPr>
        <p:blipFill>
          <a:blip r:embed="rId2"/>
          <a:stretch>
            <a:fillRect/>
          </a:stretch>
        </p:blipFill>
        <p:spPr>
          <a:xfrm>
            <a:off x="1957589" y="805415"/>
            <a:ext cx="9292643" cy="5299309"/>
          </a:xfrm>
          <a:prstGeom prst="rect">
            <a:avLst/>
          </a:prstGeom>
        </p:spPr>
      </p:pic>
      <p:sp>
        <p:nvSpPr>
          <p:cNvPr id="5" name="Rectangle 2"/>
          <p:cNvSpPr txBox="1">
            <a:spLocks noChangeArrowheads="1"/>
          </p:cNvSpPr>
          <p:nvPr/>
        </p:nvSpPr>
        <p:spPr>
          <a:xfrm>
            <a:off x="1957589" y="194343"/>
            <a:ext cx="8737600" cy="990600"/>
          </a:xfrm>
          <a:prstGeom prst="rect">
            <a:avLst/>
          </a:prstGeom>
        </p:spPr>
        <p:txBody>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en-US" kern="0" dirty="0" smtClean="0"/>
              <a:t>VFA - Resources</a:t>
            </a:r>
            <a:endParaRPr lang="en-US" kern="0" dirty="0"/>
          </a:p>
        </p:txBody>
      </p:sp>
      <p:sp>
        <p:nvSpPr>
          <p:cNvPr id="6" name="TextBox 5"/>
          <p:cNvSpPr txBox="1"/>
          <p:nvPr/>
        </p:nvSpPr>
        <p:spPr>
          <a:xfrm>
            <a:off x="2910625" y="6220496"/>
            <a:ext cx="7757375" cy="369332"/>
          </a:xfrm>
          <a:prstGeom prst="rect">
            <a:avLst/>
          </a:prstGeom>
          <a:noFill/>
        </p:spPr>
        <p:txBody>
          <a:bodyPr wrap="square" rtlCol="0">
            <a:spAutoFit/>
          </a:bodyPr>
          <a:lstStyle/>
          <a:p>
            <a:pPr algn="ctr"/>
            <a:r>
              <a:rPr lang="en-US" dirty="0"/>
              <a:t>http://vfa.aacc.nche.edu/Pages/default.aspx</a:t>
            </a:r>
          </a:p>
        </p:txBody>
      </p:sp>
      <p:sp>
        <p:nvSpPr>
          <p:cNvPr id="7" name="Footer Placeholder 3"/>
          <p:cNvSpPr txBox="1">
            <a:spLocks/>
          </p:cNvSpPr>
          <p:nvPr/>
        </p:nvSpPr>
        <p:spPr bwMode="auto">
          <a:xfrm>
            <a:off x="1846729" y="6324600"/>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200" b="1" dirty="0" smtClean="0"/>
              <a:t>DS-10</a:t>
            </a:r>
            <a:endParaRPr lang="en-US" sz="1200" b="1" dirty="0"/>
          </a:p>
        </p:txBody>
      </p:sp>
    </p:spTree>
    <p:extLst>
      <p:ext uri="{BB962C8B-B14F-4D97-AF65-F5344CB8AC3E}">
        <p14:creationId xmlns:p14="http://schemas.microsoft.com/office/powerpoint/2010/main" val="2975044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874502-D4F1-4093-971E-62269525832F}" type="slidenum">
              <a:rPr lang="en-US" smtClean="0"/>
              <a:t>46</a:t>
            </a:fld>
            <a:endParaRPr lang="en-US" dirty="0"/>
          </a:p>
        </p:txBody>
      </p:sp>
      <p:sp>
        <p:nvSpPr>
          <p:cNvPr id="5" name="Rectangle 2"/>
          <p:cNvSpPr>
            <a:spLocks noGrp="1" noChangeArrowheads="1"/>
          </p:cNvSpPr>
          <p:nvPr>
            <p:ph type="title"/>
          </p:nvPr>
        </p:nvSpPr>
        <p:spPr>
          <a:xfrm>
            <a:off x="1996225" y="130317"/>
            <a:ext cx="9382976" cy="565142"/>
          </a:xfrm>
        </p:spPr>
        <p:txBody>
          <a:bodyPr/>
          <a:lstStyle/>
          <a:p>
            <a:pPr algn="ctr"/>
            <a:r>
              <a:rPr lang="en-US" dirty="0" smtClean="0"/>
              <a:t>VFA - Resources</a:t>
            </a:r>
            <a:endParaRPr lang="en-US" dirty="0"/>
          </a:p>
        </p:txBody>
      </p:sp>
      <p:pic>
        <p:nvPicPr>
          <p:cNvPr id="9" name="Picture 8"/>
          <p:cNvPicPr>
            <a:picLocks noChangeAspect="1"/>
          </p:cNvPicPr>
          <p:nvPr/>
        </p:nvPicPr>
        <p:blipFill>
          <a:blip r:embed="rId2"/>
          <a:stretch>
            <a:fillRect/>
          </a:stretch>
        </p:blipFill>
        <p:spPr>
          <a:xfrm>
            <a:off x="1996225" y="737177"/>
            <a:ext cx="9647033" cy="5626521"/>
          </a:xfrm>
          <a:prstGeom prst="rect">
            <a:avLst/>
          </a:prstGeom>
        </p:spPr>
      </p:pic>
      <p:sp>
        <p:nvSpPr>
          <p:cNvPr id="11" name="Footer Placeholder 3"/>
          <p:cNvSpPr txBox="1">
            <a:spLocks/>
          </p:cNvSpPr>
          <p:nvPr/>
        </p:nvSpPr>
        <p:spPr bwMode="auto">
          <a:xfrm>
            <a:off x="1846729" y="6324600"/>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200" b="1" dirty="0" smtClean="0"/>
              <a:t>DS-11</a:t>
            </a:r>
            <a:endParaRPr lang="en-US" sz="1200" b="1" dirty="0"/>
          </a:p>
        </p:txBody>
      </p:sp>
      <p:sp>
        <p:nvSpPr>
          <p:cNvPr id="12" name="TextBox 11"/>
          <p:cNvSpPr txBox="1"/>
          <p:nvPr/>
        </p:nvSpPr>
        <p:spPr>
          <a:xfrm>
            <a:off x="3030154" y="6400725"/>
            <a:ext cx="8135829" cy="369332"/>
          </a:xfrm>
          <a:prstGeom prst="rect">
            <a:avLst/>
          </a:prstGeom>
          <a:noFill/>
        </p:spPr>
        <p:txBody>
          <a:bodyPr wrap="square" rtlCol="0">
            <a:spAutoFit/>
          </a:bodyPr>
          <a:lstStyle/>
          <a:p>
            <a:r>
              <a:rPr lang="en-US" dirty="0"/>
              <a:t>http://vfa.aacc.nche.edu/helpcenter/Pages/Help-Center.aspx</a:t>
            </a:r>
          </a:p>
        </p:txBody>
      </p:sp>
    </p:spTree>
    <p:extLst>
      <p:ext uri="{BB962C8B-B14F-4D97-AF65-F5344CB8AC3E}">
        <p14:creationId xmlns:p14="http://schemas.microsoft.com/office/powerpoint/2010/main" val="2864709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3810000"/>
            <a:ext cx="5012267" cy="2819400"/>
          </a:xfrm>
          <a:prstGeom prst="rect">
            <a:avLst/>
          </a:prstGeom>
        </p:spPr>
      </p:pic>
      <p:sp>
        <p:nvSpPr>
          <p:cNvPr id="2" name="Title 1"/>
          <p:cNvSpPr>
            <a:spLocks noGrp="1"/>
          </p:cNvSpPr>
          <p:nvPr>
            <p:ph type="ctrTitle" sz="quarter"/>
          </p:nvPr>
        </p:nvSpPr>
        <p:spPr>
          <a:xfrm>
            <a:off x="3149600" y="523044"/>
            <a:ext cx="7518400" cy="2438400"/>
          </a:xfrm>
        </p:spPr>
        <p:txBody>
          <a:bodyPr/>
          <a:lstStyle/>
          <a:p>
            <a:r>
              <a:rPr lang="en-US" dirty="0" smtClean="0"/>
              <a:t>Gainful Employment Summary</a:t>
            </a:r>
            <a:endParaRPr lang="en-US" dirty="0"/>
          </a:p>
        </p:txBody>
      </p:sp>
      <p:sp>
        <p:nvSpPr>
          <p:cNvPr id="3" name="Subtitle 2"/>
          <p:cNvSpPr>
            <a:spLocks noGrp="1"/>
          </p:cNvSpPr>
          <p:nvPr>
            <p:ph type="subTitle" sz="quarter" idx="1"/>
          </p:nvPr>
        </p:nvSpPr>
        <p:spPr>
          <a:xfrm>
            <a:off x="3149600" y="3505200"/>
            <a:ext cx="5892800" cy="2362200"/>
          </a:xfrm>
        </p:spPr>
        <p:txBody>
          <a:bodyPr/>
          <a:lstStyle/>
          <a:p>
            <a:r>
              <a:rPr lang="en-US" b="1" dirty="0" smtClean="0"/>
              <a:t>Erin Shirey</a:t>
            </a:r>
          </a:p>
          <a:p>
            <a:pPr>
              <a:spcBef>
                <a:spcPts val="0"/>
              </a:spcBef>
            </a:pPr>
            <a:r>
              <a:rPr lang="en-US" b="1" dirty="0" smtClean="0"/>
              <a:t>Business Intelligence Systems Analyst</a:t>
            </a:r>
            <a:br>
              <a:rPr lang="en-US" b="1" dirty="0" smtClean="0"/>
            </a:br>
            <a:r>
              <a:rPr lang="en-US" b="1" dirty="0" smtClean="0"/>
              <a:t>Institutional Research</a:t>
            </a:r>
            <a:br>
              <a:rPr lang="en-US" b="1" dirty="0" smtClean="0"/>
            </a:br>
            <a:r>
              <a:rPr lang="en-US" b="1" dirty="0" smtClean="0"/>
              <a:t>Mott Community College</a:t>
            </a:r>
            <a:endParaRPr lang="en-US" b="1" dirty="0"/>
          </a:p>
          <a:p>
            <a:endParaRPr lang="en-US" dirty="0"/>
          </a:p>
        </p:txBody>
      </p:sp>
      <p:sp>
        <p:nvSpPr>
          <p:cNvPr id="7" name="TextBox 6"/>
          <p:cNvSpPr txBox="1"/>
          <p:nvPr/>
        </p:nvSpPr>
        <p:spPr>
          <a:xfrm>
            <a:off x="2009550" y="6411156"/>
            <a:ext cx="2158409" cy="276999"/>
          </a:xfrm>
          <a:prstGeom prst="rect">
            <a:avLst/>
          </a:prstGeom>
          <a:noFill/>
        </p:spPr>
        <p:txBody>
          <a:bodyPr wrap="square" rtlCol="0">
            <a:spAutoFit/>
          </a:bodyPr>
          <a:lstStyle/>
          <a:p>
            <a:r>
              <a:rPr lang="en-US" sz="1200" b="1" dirty="0" smtClean="0"/>
              <a:t>ES-1</a:t>
            </a:r>
            <a:endParaRPr lang="en-US" sz="1200" b="1" dirty="0"/>
          </a:p>
        </p:txBody>
      </p:sp>
      <p:sp>
        <p:nvSpPr>
          <p:cNvPr id="8" name="Slide Number Placeholder 7"/>
          <p:cNvSpPr>
            <a:spLocks noGrp="1"/>
          </p:cNvSpPr>
          <p:nvPr>
            <p:ph type="sldNum" sz="quarter" idx="4"/>
          </p:nvPr>
        </p:nvSpPr>
        <p:spPr/>
        <p:txBody>
          <a:bodyPr/>
          <a:lstStyle/>
          <a:p>
            <a:fld id="{03CEC96A-4A6C-4E57-9106-B891AF93871E}" type="slidenum">
              <a:rPr lang="en-US" smtClean="0"/>
              <a:t>47</a:t>
            </a:fld>
            <a:endParaRPr lang="en-US" dirty="0"/>
          </a:p>
        </p:txBody>
      </p:sp>
    </p:spTree>
    <p:extLst>
      <p:ext uri="{BB962C8B-B14F-4D97-AF65-F5344CB8AC3E}">
        <p14:creationId xmlns:p14="http://schemas.microsoft.com/office/powerpoint/2010/main" val="1935621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61" y="89344"/>
            <a:ext cx="7266174" cy="661416"/>
          </a:xfrm>
        </p:spPr>
        <p:txBody>
          <a:bodyPr>
            <a:normAutofit/>
          </a:bodyPr>
          <a:lstStyle/>
          <a:p>
            <a:r>
              <a:rPr lang="en-US" dirty="0" smtClean="0"/>
              <a:t>Gainful Employment - Purpose</a:t>
            </a:r>
            <a:endParaRPr lang="en-US" dirty="0"/>
          </a:p>
        </p:txBody>
      </p:sp>
      <p:sp>
        <p:nvSpPr>
          <p:cNvPr id="3" name="Content Placeholder 2"/>
          <p:cNvSpPr>
            <a:spLocks noGrp="1"/>
          </p:cNvSpPr>
          <p:nvPr>
            <p:ph idx="1"/>
          </p:nvPr>
        </p:nvSpPr>
        <p:spPr>
          <a:xfrm>
            <a:off x="2838893" y="888345"/>
            <a:ext cx="8782493" cy="5618205"/>
          </a:xfrm>
        </p:spPr>
        <p:txBody>
          <a:bodyPr>
            <a:noAutofit/>
          </a:bodyPr>
          <a:lstStyle/>
          <a:p>
            <a:pPr marL="0" indent="0">
              <a:buNone/>
            </a:pPr>
            <a:r>
              <a:rPr lang="en-US" sz="2000" dirty="0" smtClean="0"/>
              <a:t>10/28/2010:</a:t>
            </a:r>
          </a:p>
          <a:p>
            <a:pPr marL="1371600" lvl="2" indent="-457200">
              <a:buFont typeface="+mj-lt"/>
              <a:buAutoNum type="arabicPeriod"/>
            </a:pPr>
            <a:r>
              <a:rPr lang="en-US" dirty="0"/>
              <a:t>Holding Programs Accountable for Preparing Students for Gainful </a:t>
            </a:r>
            <a:r>
              <a:rPr lang="en-US" dirty="0" smtClean="0"/>
              <a:t>Employment.</a:t>
            </a:r>
          </a:p>
          <a:p>
            <a:pPr marL="1371600" lvl="2" indent="-457200">
              <a:buFont typeface="+mj-lt"/>
              <a:buAutoNum type="arabicPeriod"/>
            </a:pPr>
            <a:r>
              <a:rPr lang="en-US" dirty="0" smtClean="0"/>
              <a:t>Protecting </a:t>
            </a:r>
            <a:r>
              <a:rPr lang="en-US" dirty="0"/>
              <a:t>consumers from misleading or overly aggressive recruiting practices, and clarifying State oversight </a:t>
            </a:r>
            <a:r>
              <a:rPr lang="en-US" dirty="0" smtClean="0"/>
              <a:t>responsibilities.</a:t>
            </a:r>
          </a:p>
          <a:p>
            <a:pPr marL="1371600" lvl="2" indent="-457200">
              <a:buFont typeface="+mj-lt"/>
              <a:buAutoNum type="arabicPeriod"/>
            </a:pPr>
            <a:r>
              <a:rPr lang="en-US" dirty="0"/>
              <a:t>Ensuring that only eligible students receive federal </a:t>
            </a:r>
            <a:r>
              <a:rPr lang="en-US" dirty="0" smtClean="0"/>
              <a:t>funds.</a:t>
            </a:r>
          </a:p>
          <a:p>
            <a:pPr marL="1371600" lvl="2" indent="-457200">
              <a:buFont typeface="+mj-lt"/>
              <a:buAutoNum type="arabicPeriod"/>
            </a:pPr>
            <a:r>
              <a:rPr lang="en-US" dirty="0"/>
              <a:t>Clarifying the courses that are eligible for federal aid, and the amount of aid that is </a:t>
            </a:r>
            <a:r>
              <a:rPr lang="en-US" dirty="0" smtClean="0"/>
              <a:t>appropriate.</a:t>
            </a:r>
          </a:p>
          <a:p>
            <a:pPr marL="0" indent="0">
              <a:buNone/>
            </a:pPr>
            <a:r>
              <a:rPr lang="en-US" sz="2000" dirty="0" smtClean="0"/>
              <a:t>Reference:</a:t>
            </a:r>
          </a:p>
          <a:p>
            <a:pPr marL="0" indent="0">
              <a:buNone/>
            </a:pPr>
            <a:r>
              <a:rPr lang="en-US" sz="2000" dirty="0" smtClean="0">
                <a:hlinkClick r:id="rId2"/>
              </a:rPr>
              <a:t>http</a:t>
            </a:r>
            <a:r>
              <a:rPr lang="en-US" sz="2000" dirty="0">
                <a:hlinkClick r:id="rId2"/>
              </a:rPr>
              <a:t>://</a:t>
            </a:r>
            <a:r>
              <a:rPr lang="en-US" sz="2000" dirty="0" smtClean="0">
                <a:hlinkClick r:id="rId2"/>
              </a:rPr>
              <a:t>www.ed.gov/news/press-releases/department-education-establishes-new-student-aid-rules-protect-borrowers-and-taxpayers</a:t>
            </a:r>
            <a:endParaRPr lang="en-US" sz="2000" dirty="0" smtClean="0"/>
          </a:p>
          <a:p>
            <a:pPr marL="0" indent="0">
              <a:buNone/>
            </a:pPr>
            <a:endParaRPr lang="en-US" sz="2000" dirty="0" smtClean="0"/>
          </a:p>
        </p:txBody>
      </p:sp>
      <p:sp>
        <p:nvSpPr>
          <p:cNvPr id="4" name="TextBox 3"/>
          <p:cNvSpPr txBox="1"/>
          <p:nvPr/>
        </p:nvSpPr>
        <p:spPr>
          <a:xfrm>
            <a:off x="2009550" y="6411156"/>
            <a:ext cx="2158409" cy="276999"/>
          </a:xfrm>
          <a:prstGeom prst="rect">
            <a:avLst/>
          </a:prstGeom>
          <a:noFill/>
        </p:spPr>
        <p:txBody>
          <a:bodyPr wrap="square" rtlCol="0">
            <a:spAutoFit/>
          </a:bodyPr>
          <a:lstStyle/>
          <a:p>
            <a:r>
              <a:rPr lang="en-US" sz="1200" b="1" dirty="0" smtClean="0"/>
              <a:t>ES-2</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48</a:t>
            </a:fld>
            <a:endParaRPr lang="en-US" dirty="0"/>
          </a:p>
        </p:txBody>
      </p:sp>
    </p:spTree>
    <p:extLst>
      <p:ext uri="{BB962C8B-B14F-4D97-AF65-F5344CB8AC3E}">
        <p14:creationId xmlns:p14="http://schemas.microsoft.com/office/powerpoint/2010/main" val="546155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512" y="154125"/>
            <a:ext cx="7916450" cy="661416"/>
          </a:xfrm>
        </p:spPr>
        <p:txBody>
          <a:bodyPr>
            <a:normAutofit/>
          </a:bodyPr>
          <a:lstStyle/>
          <a:p>
            <a:r>
              <a:rPr lang="en-US" dirty="0"/>
              <a:t>Gainful Employment - History</a:t>
            </a:r>
          </a:p>
        </p:txBody>
      </p:sp>
      <p:sp>
        <p:nvSpPr>
          <p:cNvPr id="3" name="Content Placeholder 2"/>
          <p:cNvSpPr>
            <a:spLocks noGrp="1"/>
          </p:cNvSpPr>
          <p:nvPr>
            <p:ph idx="1"/>
          </p:nvPr>
        </p:nvSpPr>
        <p:spPr>
          <a:xfrm>
            <a:off x="2893512" y="826173"/>
            <a:ext cx="8718115" cy="5722908"/>
          </a:xfrm>
        </p:spPr>
        <p:txBody>
          <a:bodyPr>
            <a:normAutofit fontScale="70000" lnSpcReduction="20000"/>
          </a:bodyPr>
          <a:lstStyle/>
          <a:p>
            <a:r>
              <a:rPr lang="en-US" dirty="0" smtClean="0"/>
              <a:t>2010-</a:t>
            </a:r>
          </a:p>
          <a:p>
            <a:pPr lvl="1"/>
            <a:r>
              <a:rPr lang="en-US" dirty="0" smtClean="0"/>
              <a:t>October- Department of Education requires Title IV accepting schools to:</a:t>
            </a:r>
          </a:p>
          <a:p>
            <a:pPr marL="1257300" lvl="2" indent="-342900">
              <a:buFont typeface="+mj-lt"/>
              <a:buAutoNum type="arabicPeriod"/>
            </a:pPr>
            <a:r>
              <a:rPr lang="en-US" dirty="0" smtClean="0"/>
              <a:t>Report certain information on students enrolled in a Gainful Employment Program</a:t>
            </a:r>
          </a:p>
          <a:p>
            <a:pPr marL="1257300" lvl="2" indent="-342900">
              <a:buFont typeface="+mj-lt"/>
              <a:buAutoNum type="arabicPeriod"/>
            </a:pPr>
            <a:r>
              <a:rPr lang="en-US" dirty="0" smtClean="0"/>
              <a:t>Disclose certain </a:t>
            </a:r>
            <a:r>
              <a:rPr lang="en-US" dirty="0"/>
              <a:t>information on </a:t>
            </a:r>
            <a:r>
              <a:rPr lang="en-US" dirty="0" smtClean="0"/>
              <a:t>Gainful </a:t>
            </a:r>
            <a:r>
              <a:rPr lang="en-US" dirty="0"/>
              <a:t>Employment </a:t>
            </a:r>
            <a:r>
              <a:rPr lang="en-US" dirty="0" smtClean="0"/>
              <a:t>Programs to prospective students</a:t>
            </a:r>
          </a:p>
          <a:p>
            <a:pPr marL="1257300" lvl="2" indent="-342900">
              <a:buFont typeface="+mj-lt"/>
              <a:buAutoNum type="arabicPeriod"/>
            </a:pPr>
            <a:r>
              <a:rPr lang="en-US" dirty="0" smtClean="0"/>
              <a:t>Notify the U.S. Secretary </a:t>
            </a:r>
            <a:r>
              <a:rPr lang="en-US" dirty="0"/>
              <a:t>of </a:t>
            </a:r>
            <a:r>
              <a:rPr lang="en-US" dirty="0" smtClean="0"/>
              <a:t>Education if adding additional </a:t>
            </a:r>
            <a:r>
              <a:rPr lang="en-US" dirty="0"/>
              <a:t>GE Programs to its list of Title IV-eligible </a:t>
            </a:r>
            <a:r>
              <a:rPr lang="en-US" dirty="0" smtClean="0"/>
              <a:t>programs</a:t>
            </a:r>
            <a:endParaRPr lang="en-US" dirty="0"/>
          </a:p>
          <a:p>
            <a:r>
              <a:rPr lang="en-US" dirty="0" smtClean="0"/>
              <a:t>2011-</a:t>
            </a:r>
          </a:p>
          <a:p>
            <a:pPr lvl="1"/>
            <a:r>
              <a:rPr lang="en-US" dirty="0" smtClean="0"/>
              <a:t>July- Regulations released effective</a:t>
            </a:r>
          </a:p>
          <a:p>
            <a:pPr lvl="1"/>
            <a:r>
              <a:rPr lang="en-US" dirty="0" smtClean="0"/>
              <a:t>November 15- Final reporting deadline</a:t>
            </a:r>
          </a:p>
          <a:p>
            <a:r>
              <a:rPr lang="en-US" dirty="0" smtClean="0"/>
              <a:t>2012-</a:t>
            </a:r>
          </a:p>
          <a:p>
            <a:pPr lvl="1"/>
            <a:r>
              <a:rPr lang="en-US" dirty="0" smtClean="0"/>
              <a:t>June- GE reporting regulations vacated by the U.S. District of Columbia</a:t>
            </a:r>
          </a:p>
          <a:p>
            <a:pPr lvl="1"/>
            <a:r>
              <a:rPr lang="en-US" dirty="0" smtClean="0"/>
              <a:t>November- U.S Secretary of Education new program notification still required</a:t>
            </a:r>
          </a:p>
          <a:p>
            <a:pPr marL="457200" lvl="1" indent="0">
              <a:buNone/>
            </a:pPr>
            <a:r>
              <a:rPr lang="en-US" dirty="0"/>
              <a:t> </a:t>
            </a:r>
            <a:r>
              <a:rPr lang="en-US" dirty="0" smtClean="0"/>
              <a:t>                  - Institutions still required to publish Disclosures</a:t>
            </a:r>
          </a:p>
          <a:p>
            <a:r>
              <a:rPr lang="en-US" dirty="0" smtClean="0"/>
              <a:t>2015-</a:t>
            </a:r>
          </a:p>
          <a:p>
            <a:pPr lvl="1"/>
            <a:r>
              <a:rPr lang="en-US" dirty="0" smtClean="0"/>
              <a:t>July- 2008-09 through 2013-14 reporting deadline</a:t>
            </a:r>
          </a:p>
          <a:p>
            <a:pPr lvl="1"/>
            <a:r>
              <a:rPr lang="en-US" dirty="0" smtClean="0"/>
              <a:t>October- 2014-15 reporting deadline</a:t>
            </a:r>
          </a:p>
          <a:p>
            <a:r>
              <a:rPr lang="en-US" dirty="0" smtClean="0"/>
              <a:t>2016-</a:t>
            </a:r>
          </a:p>
          <a:p>
            <a:pPr lvl="1"/>
            <a:r>
              <a:rPr lang="en-US" dirty="0" smtClean="0"/>
              <a:t>October- 2015-16 reporting deadline</a:t>
            </a:r>
            <a:endParaRPr lang="en-US" dirty="0"/>
          </a:p>
          <a:p>
            <a:endParaRPr lang="en-US" dirty="0" smtClean="0"/>
          </a:p>
          <a:p>
            <a:pPr lvl="1"/>
            <a:endParaRPr lang="en-US" dirty="0" smtClean="0"/>
          </a:p>
        </p:txBody>
      </p:sp>
      <p:sp>
        <p:nvSpPr>
          <p:cNvPr id="7" name="TextBox 6"/>
          <p:cNvSpPr txBox="1"/>
          <p:nvPr/>
        </p:nvSpPr>
        <p:spPr>
          <a:xfrm>
            <a:off x="2009550" y="6411156"/>
            <a:ext cx="2158409" cy="276999"/>
          </a:xfrm>
          <a:prstGeom prst="rect">
            <a:avLst/>
          </a:prstGeom>
          <a:noFill/>
        </p:spPr>
        <p:txBody>
          <a:bodyPr wrap="square" rtlCol="0">
            <a:spAutoFit/>
          </a:bodyPr>
          <a:lstStyle/>
          <a:p>
            <a:r>
              <a:rPr lang="en-US" sz="1200" b="1" dirty="0" smtClean="0"/>
              <a:t>ES-3</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49</a:t>
            </a:fld>
            <a:endParaRPr lang="en-US" dirty="0"/>
          </a:p>
        </p:txBody>
      </p:sp>
    </p:spTree>
    <p:extLst>
      <p:ext uri="{BB962C8B-B14F-4D97-AF65-F5344CB8AC3E}">
        <p14:creationId xmlns:p14="http://schemas.microsoft.com/office/powerpoint/2010/main" val="705962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ctrTitle"/>
          </p:nvPr>
        </p:nvSpPr>
        <p:spPr>
          <a:xfrm>
            <a:off x="2906038" y="751562"/>
            <a:ext cx="7253962" cy="1839238"/>
          </a:xfrm>
        </p:spPr>
        <p:txBody>
          <a:bodyPr/>
          <a:lstStyle/>
          <a:p>
            <a:r>
              <a:rPr lang="en-US" dirty="0" smtClean="0"/>
              <a:t>Overview of Data Collections</a:t>
            </a:r>
            <a:endParaRPr lang="en-US" dirty="0"/>
          </a:p>
        </p:txBody>
      </p:sp>
      <p:sp>
        <p:nvSpPr>
          <p:cNvPr id="4102" name="Rectangle 6"/>
          <p:cNvSpPr>
            <a:spLocks noGrp="1" noChangeArrowheads="1"/>
          </p:cNvSpPr>
          <p:nvPr>
            <p:ph type="subTitle" idx="1"/>
          </p:nvPr>
        </p:nvSpPr>
        <p:spPr>
          <a:xfrm>
            <a:off x="8858411" y="4770082"/>
            <a:ext cx="2603178" cy="1447800"/>
          </a:xfrm>
        </p:spPr>
        <p:txBody>
          <a:bodyPr/>
          <a:lstStyle/>
          <a:p>
            <a:r>
              <a:rPr lang="en-US" b="1" dirty="0" smtClean="0"/>
              <a:t>Nick Baker</a:t>
            </a:r>
            <a:br>
              <a:rPr lang="en-US" b="1" dirty="0" smtClean="0"/>
            </a:br>
            <a:r>
              <a:rPr lang="en-US" b="1" dirty="0" smtClean="0"/>
              <a:t>Eileen Brennan</a:t>
            </a:r>
            <a:br>
              <a:rPr lang="en-US" b="1" dirty="0" smtClean="0"/>
            </a:br>
            <a:r>
              <a:rPr lang="en-US" b="1" dirty="0" smtClean="0"/>
              <a:t>Rachel Edmonson</a:t>
            </a:r>
            <a:br>
              <a:rPr lang="en-US" b="1" dirty="0" smtClean="0"/>
            </a:br>
            <a:r>
              <a:rPr lang="en-US" b="1" dirty="0" smtClean="0"/>
              <a:t>Erin Shirey</a:t>
            </a:r>
            <a:br>
              <a:rPr lang="en-US" b="1" dirty="0" smtClean="0"/>
            </a:br>
            <a:r>
              <a:rPr lang="en-US" b="1" dirty="0" smtClean="0"/>
              <a:t>Deirdre Syms</a:t>
            </a:r>
            <a:endParaRPr lang="en-US" b="1" dirty="0"/>
          </a:p>
        </p:txBody>
      </p:sp>
      <p:sp>
        <p:nvSpPr>
          <p:cNvPr id="4" name="Slide Number Placeholder 3"/>
          <p:cNvSpPr>
            <a:spLocks noGrp="1"/>
          </p:cNvSpPr>
          <p:nvPr>
            <p:ph type="sldNum" sz="quarter" idx="4"/>
          </p:nvPr>
        </p:nvSpPr>
        <p:spPr/>
        <p:txBody>
          <a:bodyPr/>
          <a:lstStyle/>
          <a:p>
            <a:fld id="{03CEC96A-4A6C-4E57-9106-B891AF93871E}" type="slidenum">
              <a:rPr lang="en-US" smtClean="0"/>
              <a:t>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038" y="3166075"/>
            <a:ext cx="5882231" cy="3051807"/>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3" y="328173"/>
            <a:ext cx="8596668" cy="661416"/>
          </a:xfrm>
        </p:spPr>
        <p:txBody>
          <a:bodyPr>
            <a:normAutofit/>
          </a:bodyPr>
          <a:lstStyle/>
          <a:p>
            <a:r>
              <a:rPr lang="en-US" dirty="0"/>
              <a:t>Gainful Employment - Current </a:t>
            </a:r>
            <a:r>
              <a:rPr lang="en-US" dirty="0" smtClean="0"/>
              <a:t>State</a:t>
            </a:r>
            <a:endParaRPr lang="en-US" dirty="0"/>
          </a:p>
        </p:txBody>
      </p:sp>
      <p:sp>
        <p:nvSpPr>
          <p:cNvPr id="3" name="Content Placeholder 2"/>
          <p:cNvSpPr>
            <a:spLocks noGrp="1"/>
          </p:cNvSpPr>
          <p:nvPr>
            <p:ph idx="1"/>
          </p:nvPr>
        </p:nvSpPr>
        <p:spPr>
          <a:xfrm>
            <a:off x="2743200" y="1196524"/>
            <a:ext cx="8636000" cy="5353131"/>
          </a:xfrm>
        </p:spPr>
        <p:txBody>
          <a:bodyPr/>
          <a:lstStyle/>
          <a:p>
            <a:r>
              <a:rPr lang="en-US" dirty="0" smtClean="0"/>
              <a:t>Completers list to institutions for verification:  </a:t>
            </a:r>
            <a:br>
              <a:rPr lang="en-US" dirty="0" smtClean="0"/>
            </a:br>
            <a:r>
              <a:rPr lang="en-US" dirty="0" smtClean="0"/>
              <a:t>June 13, 2016</a:t>
            </a:r>
          </a:p>
          <a:p>
            <a:r>
              <a:rPr lang="en-US" dirty="0" smtClean="0"/>
              <a:t>Completers list challenges/exclusions due:  </a:t>
            </a:r>
            <a:br>
              <a:rPr lang="en-US" dirty="0" smtClean="0"/>
            </a:br>
            <a:r>
              <a:rPr lang="en-US" dirty="0" smtClean="0"/>
              <a:t>July 28, 2016</a:t>
            </a:r>
          </a:p>
          <a:p>
            <a:r>
              <a:rPr lang="en-US" dirty="0"/>
              <a:t>Reporting:  </a:t>
            </a:r>
            <a:r>
              <a:rPr lang="en-US" dirty="0" smtClean="0"/>
              <a:t/>
            </a:r>
            <a:br>
              <a:rPr lang="en-US" dirty="0" smtClean="0"/>
            </a:br>
            <a:r>
              <a:rPr lang="en-US" dirty="0" smtClean="0"/>
              <a:t>October </a:t>
            </a:r>
            <a:r>
              <a:rPr lang="en-US" dirty="0"/>
              <a:t>1, 2016</a:t>
            </a:r>
          </a:p>
          <a:p>
            <a:r>
              <a:rPr lang="en-US" dirty="0" smtClean="0"/>
              <a:t>Draft debt to earnings ratios to institutions: </a:t>
            </a:r>
            <a:br>
              <a:rPr lang="en-US" dirty="0" smtClean="0"/>
            </a:br>
            <a:r>
              <a:rPr lang="en-US" dirty="0" smtClean="0"/>
              <a:t>January, 2017</a:t>
            </a:r>
          </a:p>
          <a:p>
            <a:r>
              <a:rPr lang="en-US" dirty="0" smtClean="0"/>
              <a:t>Disclosure deadline: </a:t>
            </a:r>
            <a:br>
              <a:rPr lang="en-US" dirty="0" smtClean="0"/>
            </a:br>
            <a:r>
              <a:rPr lang="en-US" dirty="0" smtClean="0"/>
              <a:t>January, 2017</a:t>
            </a:r>
          </a:p>
          <a:p>
            <a:pPr marL="0" indent="0">
              <a:buNone/>
            </a:pPr>
            <a:endParaRPr lang="en-US" dirty="0" smtClean="0"/>
          </a:p>
          <a:p>
            <a:endParaRPr lang="en-US" dirty="0" smtClean="0"/>
          </a:p>
          <a:p>
            <a:endParaRPr lang="en-US" dirty="0" smtClean="0"/>
          </a:p>
          <a:p>
            <a:pPr lvl="1"/>
            <a:endParaRPr lang="en-US" dirty="0"/>
          </a:p>
          <a:p>
            <a:endParaRPr lang="en-US" dirty="0" smtClean="0"/>
          </a:p>
          <a:p>
            <a:pPr lvl="1"/>
            <a:endParaRPr lang="en-US" dirty="0" smtClean="0"/>
          </a:p>
        </p:txBody>
      </p:sp>
      <p:sp>
        <p:nvSpPr>
          <p:cNvPr id="7" name="TextBox 6"/>
          <p:cNvSpPr txBox="1"/>
          <p:nvPr/>
        </p:nvSpPr>
        <p:spPr>
          <a:xfrm>
            <a:off x="2009550" y="6411156"/>
            <a:ext cx="2158409" cy="276999"/>
          </a:xfrm>
          <a:prstGeom prst="rect">
            <a:avLst/>
          </a:prstGeom>
          <a:noFill/>
        </p:spPr>
        <p:txBody>
          <a:bodyPr wrap="square" rtlCol="0">
            <a:spAutoFit/>
          </a:bodyPr>
          <a:lstStyle/>
          <a:p>
            <a:r>
              <a:rPr lang="en-US" sz="1200" b="1" dirty="0" smtClean="0"/>
              <a:t>ES-4</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50</a:t>
            </a:fld>
            <a:endParaRPr lang="en-US" dirty="0"/>
          </a:p>
        </p:txBody>
      </p:sp>
    </p:spTree>
    <p:extLst>
      <p:ext uri="{BB962C8B-B14F-4D97-AF65-F5344CB8AC3E}">
        <p14:creationId xmlns:p14="http://schemas.microsoft.com/office/powerpoint/2010/main" val="2658125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347" y="195642"/>
            <a:ext cx="7208947" cy="661416"/>
          </a:xfrm>
        </p:spPr>
        <p:txBody>
          <a:bodyPr>
            <a:normAutofit/>
          </a:bodyPr>
          <a:lstStyle/>
          <a:p>
            <a:r>
              <a:rPr lang="en-US" dirty="0" smtClean="0"/>
              <a:t>GE - NSLDS </a:t>
            </a:r>
            <a:r>
              <a:rPr lang="en-US" dirty="0"/>
              <a:t>User Guide</a:t>
            </a:r>
          </a:p>
        </p:txBody>
      </p:sp>
      <p:sp>
        <p:nvSpPr>
          <p:cNvPr id="5" name="Content Placeholder 3"/>
          <p:cNvSpPr>
            <a:spLocks noGrp="1"/>
          </p:cNvSpPr>
          <p:nvPr>
            <p:ph idx="1"/>
          </p:nvPr>
        </p:nvSpPr>
        <p:spPr>
          <a:xfrm>
            <a:off x="2907347" y="1026145"/>
            <a:ext cx="8471853" cy="686306"/>
          </a:xfrm>
        </p:spPr>
        <p:txBody>
          <a:bodyPr>
            <a:noAutofit/>
          </a:bodyPr>
          <a:lstStyle/>
          <a:p>
            <a:pPr marL="0" indent="0">
              <a:buNone/>
            </a:pPr>
            <a:r>
              <a:rPr lang="en-US" sz="2200" dirty="0">
                <a:hlinkClick r:id="rId2"/>
              </a:rPr>
              <a:t>http://</a:t>
            </a:r>
            <a:r>
              <a:rPr lang="en-US" sz="2200" dirty="0" smtClean="0">
                <a:hlinkClick r:id="rId2"/>
              </a:rPr>
              <a:t>ifap.ed.gov/nsldsmaterials/attachments/NSLDSGainfulEmploymentUserGuide.pdf</a:t>
            </a:r>
            <a:endParaRPr lang="en-US" sz="2200" dirty="0" smtClean="0"/>
          </a:p>
          <a:p>
            <a:pPr marL="0" indent="0">
              <a:buNone/>
            </a:pPr>
            <a:endParaRPr lang="en-US" sz="2200" dirty="0"/>
          </a:p>
        </p:txBody>
      </p:sp>
      <p:pic>
        <p:nvPicPr>
          <p:cNvPr id="6" name="Picture 5"/>
          <p:cNvPicPr>
            <a:picLocks noChangeAspect="1"/>
          </p:cNvPicPr>
          <p:nvPr/>
        </p:nvPicPr>
        <p:blipFill rotWithShape="1">
          <a:blip r:embed="rId3"/>
          <a:srcRect l="2189" r="-2189"/>
          <a:stretch/>
        </p:blipFill>
        <p:spPr>
          <a:xfrm>
            <a:off x="4827181" y="1881538"/>
            <a:ext cx="3631197" cy="4564175"/>
          </a:xfrm>
          <a:prstGeom prst="rect">
            <a:avLst/>
          </a:prstGeom>
          <a:ln>
            <a:solidFill>
              <a:schemeClr val="tx1"/>
            </a:solidFill>
          </a:ln>
        </p:spPr>
      </p:pic>
      <p:sp>
        <p:nvSpPr>
          <p:cNvPr id="8" name="TextBox 7"/>
          <p:cNvSpPr txBox="1"/>
          <p:nvPr/>
        </p:nvSpPr>
        <p:spPr>
          <a:xfrm>
            <a:off x="2009550" y="6411156"/>
            <a:ext cx="2158409" cy="276999"/>
          </a:xfrm>
          <a:prstGeom prst="rect">
            <a:avLst/>
          </a:prstGeom>
          <a:noFill/>
        </p:spPr>
        <p:txBody>
          <a:bodyPr wrap="square" rtlCol="0">
            <a:spAutoFit/>
          </a:bodyPr>
          <a:lstStyle/>
          <a:p>
            <a:r>
              <a:rPr lang="en-US" sz="1200" b="1" dirty="0" smtClean="0"/>
              <a:t>ES-5</a:t>
            </a:r>
            <a:endParaRPr lang="en-US" sz="1200" b="1" dirty="0"/>
          </a:p>
        </p:txBody>
      </p:sp>
      <p:sp>
        <p:nvSpPr>
          <p:cNvPr id="9" name="Slide Number Placeholder 8"/>
          <p:cNvSpPr>
            <a:spLocks noGrp="1"/>
          </p:cNvSpPr>
          <p:nvPr>
            <p:ph type="sldNum" sz="quarter" idx="12"/>
          </p:nvPr>
        </p:nvSpPr>
        <p:spPr/>
        <p:txBody>
          <a:bodyPr/>
          <a:lstStyle/>
          <a:p>
            <a:fld id="{A4874502-D4F1-4093-971E-62269525832F}" type="slidenum">
              <a:rPr lang="en-US" smtClean="0"/>
              <a:t>51</a:t>
            </a:fld>
            <a:endParaRPr lang="en-US" dirty="0"/>
          </a:p>
        </p:txBody>
      </p:sp>
    </p:spTree>
    <p:extLst>
      <p:ext uri="{BB962C8B-B14F-4D97-AF65-F5344CB8AC3E}">
        <p14:creationId xmlns:p14="http://schemas.microsoft.com/office/powerpoint/2010/main" val="1423350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3568"/>
            <a:ext cx="7979078" cy="661416"/>
          </a:xfrm>
        </p:spPr>
        <p:txBody>
          <a:bodyPr>
            <a:normAutofit/>
          </a:bodyPr>
          <a:lstStyle/>
          <a:p>
            <a:r>
              <a:rPr lang="en-US" dirty="0"/>
              <a:t>Gainful Employment - Reporting</a:t>
            </a:r>
          </a:p>
        </p:txBody>
      </p:sp>
      <p:sp>
        <p:nvSpPr>
          <p:cNvPr id="3" name="Content Placeholder 2"/>
          <p:cNvSpPr>
            <a:spLocks noGrp="1"/>
          </p:cNvSpPr>
          <p:nvPr>
            <p:ph idx="1"/>
          </p:nvPr>
        </p:nvSpPr>
        <p:spPr>
          <a:xfrm>
            <a:off x="2743200" y="877154"/>
            <a:ext cx="8505173" cy="5551808"/>
          </a:xfrm>
        </p:spPr>
        <p:txBody>
          <a:bodyPr>
            <a:normAutofit fontScale="92500" lnSpcReduction="10000"/>
          </a:bodyPr>
          <a:lstStyle/>
          <a:p>
            <a:r>
              <a:rPr lang="en-US" dirty="0" smtClean="0"/>
              <a:t>Who to report:</a:t>
            </a:r>
          </a:p>
          <a:p>
            <a:pPr lvl="1"/>
            <a:r>
              <a:rPr lang="en-US" dirty="0" smtClean="0"/>
              <a:t>Students who received Title IV aid within the reporting year.</a:t>
            </a:r>
          </a:p>
          <a:p>
            <a:pPr lvl="1"/>
            <a:r>
              <a:rPr lang="en-US" dirty="0" smtClean="0"/>
              <a:t>Students enrolled in an active certificate program within the reporting year.</a:t>
            </a:r>
          </a:p>
          <a:p>
            <a:pPr lvl="1"/>
            <a:endParaRPr lang="en-US" sz="800" dirty="0" smtClean="0"/>
          </a:p>
          <a:p>
            <a:r>
              <a:rPr lang="en-US" dirty="0" smtClean="0"/>
              <a:t>What to report:  </a:t>
            </a:r>
          </a:p>
          <a:p>
            <a:pPr lvl="1"/>
            <a:r>
              <a:rPr lang="en-US" dirty="0" smtClean="0"/>
              <a:t>Award Year</a:t>
            </a:r>
          </a:p>
          <a:p>
            <a:pPr lvl="1"/>
            <a:r>
              <a:rPr lang="en-US" dirty="0" smtClean="0"/>
              <a:t>Student Detail</a:t>
            </a:r>
          </a:p>
          <a:p>
            <a:pPr lvl="1"/>
            <a:r>
              <a:rPr lang="en-US" dirty="0" smtClean="0"/>
              <a:t>Institution Detail</a:t>
            </a:r>
          </a:p>
          <a:p>
            <a:pPr lvl="1"/>
            <a:r>
              <a:rPr lang="en-US" dirty="0" smtClean="0"/>
              <a:t>Program Detail</a:t>
            </a:r>
          </a:p>
          <a:p>
            <a:pPr lvl="1"/>
            <a:r>
              <a:rPr lang="en-US" dirty="0" smtClean="0"/>
              <a:t>Student Program Detail</a:t>
            </a:r>
          </a:p>
          <a:p>
            <a:pPr lvl="1"/>
            <a:r>
              <a:rPr lang="en-US" dirty="0" smtClean="0"/>
              <a:t>Student Financial Aid Detail</a:t>
            </a:r>
            <a:endParaRPr lang="en-US" dirty="0"/>
          </a:p>
          <a:p>
            <a:pPr marL="457200" lvl="1" indent="0">
              <a:buNone/>
            </a:pPr>
            <a:endParaRPr lang="en-US" sz="800" dirty="0"/>
          </a:p>
          <a:p>
            <a:r>
              <a:rPr lang="en-US" dirty="0" smtClean="0"/>
              <a:t>When to report:  </a:t>
            </a:r>
          </a:p>
          <a:p>
            <a:pPr lvl="1"/>
            <a:r>
              <a:rPr lang="en-US" dirty="0" smtClean="0"/>
              <a:t>10/1/16 (2015-16 students)</a:t>
            </a:r>
          </a:p>
        </p:txBody>
      </p:sp>
      <p:sp>
        <p:nvSpPr>
          <p:cNvPr id="7" name="TextBox 6"/>
          <p:cNvSpPr txBox="1"/>
          <p:nvPr/>
        </p:nvSpPr>
        <p:spPr>
          <a:xfrm>
            <a:off x="2009550" y="6411156"/>
            <a:ext cx="2158409" cy="276999"/>
          </a:xfrm>
          <a:prstGeom prst="rect">
            <a:avLst/>
          </a:prstGeom>
          <a:noFill/>
        </p:spPr>
        <p:txBody>
          <a:bodyPr wrap="square" rtlCol="0">
            <a:spAutoFit/>
          </a:bodyPr>
          <a:lstStyle/>
          <a:p>
            <a:r>
              <a:rPr lang="en-US" sz="1200" b="1" dirty="0" smtClean="0"/>
              <a:t>ES-6</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52</a:t>
            </a:fld>
            <a:endParaRPr lang="en-US" dirty="0"/>
          </a:p>
        </p:txBody>
      </p:sp>
    </p:spTree>
    <p:extLst>
      <p:ext uri="{BB962C8B-B14F-4D97-AF65-F5344CB8AC3E}">
        <p14:creationId xmlns:p14="http://schemas.microsoft.com/office/powerpoint/2010/main" val="4232880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367" y="123567"/>
            <a:ext cx="8797641" cy="661416"/>
          </a:xfrm>
        </p:spPr>
        <p:txBody>
          <a:bodyPr>
            <a:normAutofit/>
          </a:bodyPr>
          <a:lstStyle/>
          <a:p>
            <a:r>
              <a:rPr lang="en-US" dirty="0"/>
              <a:t>Gainful Employment - Reporting</a:t>
            </a:r>
          </a:p>
        </p:txBody>
      </p:sp>
      <p:pic>
        <p:nvPicPr>
          <p:cNvPr id="6" name="Picture 5"/>
          <p:cNvPicPr>
            <a:picLocks noChangeAspect="1"/>
          </p:cNvPicPr>
          <p:nvPr/>
        </p:nvPicPr>
        <p:blipFill>
          <a:blip r:embed="rId2"/>
          <a:stretch>
            <a:fillRect/>
          </a:stretch>
        </p:blipFill>
        <p:spPr>
          <a:xfrm>
            <a:off x="807661" y="1696853"/>
            <a:ext cx="10589346" cy="3582512"/>
          </a:xfrm>
          <a:prstGeom prst="rect">
            <a:avLst/>
          </a:prstGeom>
          <a:noFill/>
          <a:ln>
            <a:solidFill>
              <a:schemeClr val="tx1"/>
            </a:solidFill>
          </a:ln>
        </p:spPr>
      </p:pic>
      <p:sp>
        <p:nvSpPr>
          <p:cNvPr id="7" name="Content Placeholder 2"/>
          <p:cNvSpPr>
            <a:spLocks noGrp="1"/>
          </p:cNvSpPr>
          <p:nvPr>
            <p:ph idx="1"/>
          </p:nvPr>
        </p:nvSpPr>
        <p:spPr>
          <a:xfrm>
            <a:off x="2275367" y="1002902"/>
            <a:ext cx="8445759" cy="469061"/>
          </a:xfrm>
        </p:spPr>
        <p:txBody>
          <a:bodyPr>
            <a:noAutofit/>
          </a:bodyPr>
          <a:lstStyle/>
          <a:p>
            <a:pPr marL="0" indent="0">
              <a:buNone/>
            </a:pPr>
            <a:r>
              <a:rPr lang="en-US" sz="2200" dirty="0" smtClean="0"/>
              <a:t>Reporting Manuals/Tools:   </a:t>
            </a:r>
            <a:r>
              <a:rPr lang="en-US" sz="2200" dirty="0">
                <a:hlinkClick r:id="rId3"/>
              </a:rPr>
              <a:t>https://</a:t>
            </a:r>
            <a:r>
              <a:rPr lang="en-US" sz="2200" dirty="0" smtClean="0">
                <a:hlinkClick r:id="rId3"/>
              </a:rPr>
              <a:t>www.fsadownload.ed.gov/NSLDSGainEmp.htm</a:t>
            </a:r>
            <a:endParaRPr lang="en-US" sz="2200" dirty="0"/>
          </a:p>
        </p:txBody>
      </p:sp>
      <p:sp>
        <p:nvSpPr>
          <p:cNvPr id="8" name="TextBox 7"/>
          <p:cNvSpPr txBox="1"/>
          <p:nvPr/>
        </p:nvSpPr>
        <p:spPr>
          <a:xfrm>
            <a:off x="2009550" y="6411156"/>
            <a:ext cx="2158409" cy="276999"/>
          </a:xfrm>
          <a:prstGeom prst="rect">
            <a:avLst/>
          </a:prstGeom>
          <a:noFill/>
        </p:spPr>
        <p:txBody>
          <a:bodyPr wrap="square" rtlCol="0">
            <a:spAutoFit/>
          </a:bodyPr>
          <a:lstStyle/>
          <a:p>
            <a:r>
              <a:rPr lang="en-US" sz="1200" b="1" dirty="0" smtClean="0"/>
              <a:t>ES-7</a:t>
            </a:r>
            <a:endParaRPr lang="en-US" sz="1200" b="1" dirty="0"/>
          </a:p>
        </p:txBody>
      </p:sp>
      <p:sp>
        <p:nvSpPr>
          <p:cNvPr id="9" name="Slide Number Placeholder 8"/>
          <p:cNvSpPr>
            <a:spLocks noGrp="1"/>
          </p:cNvSpPr>
          <p:nvPr>
            <p:ph type="sldNum" sz="quarter" idx="12"/>
          </p:nvPr>
        </p:nvSpPr>
        <p:spPr/>
        <p:txBody>
          <a:bodyPr/>
          <a:lstStyle/>
          <a:p>
            <a:fld id="{A4874502-D4F1-4093-971E-62269525832F}" type="slidenum">
              <a:rPr lang="en-US" smtClean="0"/>
              <a:t>53</a:t>
            </a:fld>
            <a:endParaRPr lang="en-US" dirty="0"/>
          </a:p>
        </p:txBody>
      </p:sp>
    </p:spTree>
    <p:extLst>
      <p:ext uri="{BB962C8B-B14F-4D97-AF65-F5344CB8AC3E}">
        <p14:creationId xmlns:p14="http://schemas.microsoft.com/office/powerpoint/2010/main" val="1438721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518" y="235448"/>
            <a:ext cx="8254652" cy="661416"/>
          </a:xfrm>
        </p:spPr>
        <p:txBody>
          <a:bodyPr>
            <a:normAutofit/>
          </a:bodyPr>
          <a:lstStyle/>
          <a:p>
            <a:r>
              <a:rPr lang="en-US" dirty="0"/>
              <a:t>Gainful Employment - Disclosure</a:t>
            </a:r>
          </a:p>
        </p:txBody>
      </p:sp>
      <p:sp>
        <p:nvSpPr>
          <p:cNvPr id="3" name="Content Placeholder 2"/>
          <p:cNvSpPr>
            <a:spLocks noGrp="1"/>
          </p:cNvSpPr>
          <p:nvPr>
            <p:ph idx="1"/>
          </p:nvPr>
        </p:nvSpPr>
        <p:spPr>
          <a:xfrm>
            <a:off x="2655518" y="1048594"/>
            <a:ext cx="8902074" cy="5409871"/>
          </a:xfrm>
        </p:spPr>
        <p:txBody>
          <a:bodyPr>
            <a:normAutofit fontScale="92500"/>
          </a:bodyPr>
          <a:lstStyle/>
          <a:p>
            <a:r>
              <a:rPr lang="en-US" dirty="0" smtClean="0"/>
              <a:t>What to report:  </a:t>
            </a:r>
          </a:p>
          <a:p>
            <a:pPr lvl="1"/>
            <a:r>
              <a:rPr lang="en-US" dirty="0" smtClean="0"/>
              <a:t>All currently active Pell eligible certificate programs (credit and non-credit clock hour/short term experimental)</a:t>
            </a:r>
          </a:p>
          <a:p>
            <a:pPr lvl="2"/>
            <a:r>
              <a:rPr lang="en-US" dirty="0" smtClean="0"/>
              <a:t>Program Details</a:t>
            </a:r>
          </a:p>
          <a:p>
            <a:pPr lvl="2"/>
            <a:r>
              <a:rPr lang="en-US" dirty="0" smtClean="0"/>
              <a:t>Cost</a:t>
            </a:r>
          </a:p>
          <a:p>
            <a:pPr lvl="2"/>
            <a:r>
              <a:rPr lang="en-US" dirty="0" smtClean="0"/>
              <a:t>Completions</a:t>
            </a:r>
          </a:p>
          <a:p>
            <a:pPr lvl="2"/>
            <a:r>
              <a:rPr lang="en-US" dirty="0" smtClean="0"/>
              <a:t>Completer Debt </a:t>
            </a:r>
          </a:p>
          <a:p>
            <a:pPr lvl="2"/>
            <a:r>
              <a:rPr lang="en-US" dirty="0" smtClean="0"/>
              <a:t>Job placement rates (NOT required in MI)</a:t>
            </a:r>
          </a:p>
          <a:p>
            <a:r>
              <a:rPr lang="en-US" dirty="0" smtClean="0"/>
              <a:t>When:</a:t>
            </a:r>
          </a:p>
          <a:p>
            <a:pPr lvl="1"/>
            <a:r>
              <a:rPr lang="en-US" dirty="0" smtClean="0"/>
              <a:t>January of each year</a:t>
            </a:r>
          </a:p>
          <a:p>
            <a:pPr lvl="1"/>
            <a:r>
              <a:rPr lang="en-US" dirty="0" smtClean="0"/>
              <a:t>Note: New Disclosures will be effective 1/1/17</a:t>
            </a:r>
          </a:p>
          <a:p>
            <a:pPr marL="1257300" lvl="3" indent="0">
              <a:buNone/>
            </a:pPr>
            <a:endParaRPr lang="en-US" sz="800" dirty="0" smtClean="0"/>
          </a:p>
          <a:p>
            <a:r>
              <a:rPr lang="en-US" sz="2200" dirty="0"/>
              <a:t>Disclosures must be accessible on your public website and program promotional </a:t>
            </a:r>
            <a:r>
              <a:rPr lang="en-US" sz="2200" dirty="0" smtClean="0"/>
              <a:t>materials</a:t>
            </a:r>
            <a:endParaRPr lang="en-US" sz="2200" dirty="0"/>
          </a:p>
        </p:txBody>
      </p:sp>
      <p:sp>
        <p:nvSpPr>
          <p:cNvPr id="7" name="TextBox 6"/>
          <p:cNvSpPr txBox="1"/>
          <p:nvPr/>
        </p:nvSpPr>
        <p:spPr>
          <a:xfrm>
            <a:off x="2009550" y="6411156"/>
            <a:ext cx="2158409" cy="276999"/>
          </a:xfrm>
          <a:prstGeom prst="rect">
            <a:avLst/>
          </a:prstGeom>
          <a:noFill/>
        </p:spPr>
        <p:txBody>
          <a:bodyPr wrap="square" rtlCol="0">
            <a:spAutoFit/>
          </a:bodyPr>
          <a:lstStyle/>
          <a:p>
            <a:r>
              <a:rPr lang="en-US" sz="1200" b="1" dirty="0" smtClean="0"/>
              <a:t>ES-8</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54</a:t>
            </a:fld>
            <a:endParaRPr lang="en-US" dirty="0"/>
          </a:p>
        </p:txBody>
      </p:sp>
    </p:spTree>
    <p:extLst>
      <p:ext uri="{BB962C8B-B14F-4D97-AF65-F5344CB8AC3E}">
        <p14:creationId xmlns:p14="http://schemas.microsoft.com/office/powerpoint/2010/main" val="32404511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413" y="194123"/>
            <a:ext cx="8041710" cy="661416"/>
          </a:xfrm>
        </p:spPr>
        <p:txBody>
          <a:bodyPr>
            <a:normAutofit/>
          </a:bodyPr>
          <a:lstStyle/>
          <a:p>
            <a:r>
              <a:rPr lang="en-US" dirty="0" smtClean="0"/>
              <a:t>GE - Current Disclosure Template</a:t>
            </a:r>
            <a:endParaRPr lang="en-US" dirty="0"/>
          </a:p>
        </p:txBody>
      </p:sp>
      <p:sp>
        <p:nvSpPr>
          <p:cNvPr id="3" name="Content Placeholder 2"/>
          <p:cNvSpPr>
            <a:spLocks noGrp="1"/>
          </p:cNvSpPr>
          <p:nvPr>
            <p:ph idx="1"/>
          </p:nvPr>
        </p:nvSpPr>
        <p:spPr>
          <a:xfrm>
            <a:off x="2605413" y="1043208"/>
            <a:ext cx="8537507" cy="469061"/>
          </a:xfrm>
        </p:spPr>
        <p:txBody>
          <a:bodyPr>
            <a:normAutofit fontScale="85000" lnSpcReduction="10000"/>
          </a:bodyPr>
          <a:lstStyle/>
          <a:p>
            <a:pPr marL="0" indent="0">
              <a:buNone/>
            </a:pPr>
            <a:r>
              <a:rPr lang="en-US" dirty="0"/>
              <a:t>Disclosure template:   </a:t>
            </a:r>
            <a:r>
              <a:rPr lang="en-US" dirty="0">
                <a:hlinkClick r:id="rId2"/>
              </a:rPr>
              <a:t>http://ope.ed.gov/GainfulEmployment</a:t>
            </a:r>
            <a:r>
              <a:rPr lang="en-US" dirty="0" smtClean="0">
                <a:hlinkClick r:id="rId2"/>
              </a:rPr>
              <a:t>/</a:t>
            </a:r>
            <a:endParaRPr lang="en-US" dirty="0" smtClean="0"/>
          </a:p>
          <a:p>
            <a:pPr lvl="2"/>
            <a:endParaRPr lang="en-US" dirty="0"/>
          </a:p>
        </p:txBody>
      </p:sp>
      <p:pic>
        <p:nvPicPr>
          <p:cNvPr id="6" name="Picture 5"/>
          <p:cNvPicPr>
            <a:picLocks noChangeAspect="1"/>
          </p:cNvPicPr>
          <p:nvPr/>
        </p:nvPicPr>
        <p:blipFill>
          <a:blip r:embed="rId3"/>
          <a:stretch>
            <a:fillRect/>
          </a:stretch>
        </p:blipFill>
        <p:spPr>
          <a:xfrm>
            <a:off x="2710225" y="1699938"/>
            <a:ext cx="8607253" cy="4312555"/>
          </a:xfrm>
          <a:prstGeom prst="rect">
            <a:avLst/>
          </a:prstGeom>
        </p:spPr>
      </p:pic>
      <p:sp>
        <p:nvSpPr>
          <p:cNvPr id="8" name="TextBox 7"/>
          <p:cNvSpPr txBox="1"/>
          <p:nvPr/>
        </p:nvSpPr>
        <p:spPr>
          <a:xfrm>
            <a:off x="2009550" y="6411156"/>
            <a:ext cx="2158409" cy="276999"/>
          </a:xfrm>
          <a:prstGeom prst="rect">
            <a:avLst/>
          </a:prstGeom>
          <a:noFill/>
        </p:spPr>
        <p:txBody>
          <a:bodyPr wrap="square" rtlCol="0">
            <a:spAutoFit/>
          </a:bodyPr>
          <a:lstStyle/>
          <a:p>
            <a:r>
              <a:rPr lang="en-US" sz="1200" b="1" dirty="0" smtClean="0"/>
              <a:t>ES-9</a:t>
            </a:r>
            <a:endParaRPr lang="en-US" sz="1200" b="1" dirty="0"/>
          </a:p>
        </p:txBody>
      </p:sp>
      <p:sp>
        <p:nvSpPr>
          <p:cNvPr id="9" name="Slide Number Placeholder 8"/>
          <p:cNvSpPr>
            <a:spLocks noGrp="1"/>
          </p:cNvSpPr>
          <p:nvPr>
            <p:ph type="sldNum" sz="quarter" idx="12"/>
          </p:nvPr>
        </p:nvSpPr>
        <p:spPr/>
        <p:txBody>
          <a:bodyPr/>
          <a:lstStyle/>
          <a:p>
            <a:fld id="{A4874502-D4F1-4093-971E-62269525832F}" type="slidenum">
              <a:rPr lang="en-US" smtClean="0"/>
              <a:t>55</a:t>
            </a:fld>
            <a:endParaRPr lang="en-US" dirty="0"/>
          </a:p>
        </p:txBody>
      </p:sp>
    </p:spTree>
    <p:extLst>
      <p:ext uri="{BB962C8B-B14F-4D97-AF65-F5344CB8AC3E}">
        <p14:creationId xmlns:p14="http://schemas.microsoft.com/office/powerpoint/2010/main" val="166981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122" y="115329"/>
            <a:ext cx="8596668" cy="661416"/>
          </a:xfrm>
        </p:spPr>
        <p:txBody>
          <a:bodyPr>
            <a:normAutofit/>
          </a:bodyPr>
          <a:lstStyle/>
          <a:p>
            <a:r>
              <a:rPr lang="en-US" dirty="0" smtClean="0"/>
              <a:t>GE - Published Disclosure</a:t>
            </a:r>
            <a:endParaRPr lang="en-US" dirty="0"/>
          </a:p>
        </p:txBody>
      </p:sp>
      <p:pic>
        <p:nvPicPr>
          <p:cNvPr id="5" name="Picture 4"/>
          <p:cNvPicPr>
            <a:picLocks noChangeAspect="1"/>
          </p:cNvPicPr>
          <p:nvPr/>
        </p:nvPicPr>
        <p:blipFill>
          <a:blip r:embed="rId2"/>
          <a:stretch>
            <a:fillRect/>
          </a:stretch>
        </p:blipFill>
        <p:spPr>
          <a:xfrm>
            <a:off x="2805694" y="776745"/>
            <a:ext cx="7231884" cy="5942885"/>
          </a:xfrm>
          <a:prstGeom prst="rect">
            <a:avLst/>
          </a:prstGeom>
        </p:spPr>
      </p:pic>
      <p:sp>
        <p:nvSpPr>
          <p:cNvPr id="7" name="TextBox 6"/>
          <p:cNvSpPr txBox="1"/>
          <p:nvPr/>
        </p:nvSpPr>
        <p:spPr>
          <a:xfrm>
            <a:off x="2009550" y="6411156"/>
            <a:ext cx="2158409" cy="276999"/>
          </a:xfrm>
          <a:prstGeom prst="rect">
            <a:avLst/>
          </a:prstGeom>
          <a:noFill/>
        </p:spPr>
        <p:txBody>
          <a:bodyPr wrap="square" rtlCol="0">
            <a:spAutoFit/>
          </a:bodyPr>
          <a:lstStyle/>
          <a:p>
            <a:r>
              <a:rPr lang="en-US" sz="1200" b="1" dirty="0" smtClean="0"/>
              <a:t>ES-10</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56</a:t>
            </a:fld>
            <a:endParaRPr lang="en-US" dirty="0"/>
          </a:p>
        </p:txBody>
      </p:sp>
    </p:spTree>
    <p:extLst>
      <p:ext uri="{BB962C8B-B14F-4D97-AF65-F5344CB8AC3E}">
        <p14:creationId xmlns:p14="http://schemas.microsoft.com/office/powerpoint/2010/main" val="8050209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141" y="294522"/>
            <a:ext cx="8251494" cy="661416"/>
          </a:xfrm>
        </p:spPr>
        <p:txBody>
          <a:bodyPr>
            <a:normAutofit/>
          </a:bodyPr>
          <a:lstStyle/>
          <a:p>
            <a:r>
              <a:rPr lang="en-US" dirty="0"/>
              <a:t>Gainful Employment - </a:t>
            </a:r>
            <a:r>
              <a:rPr lang="en-US" dirty="0" smtClean="0"/>
              <a:t>Resources</a:t>
            </a:r>
            <a:endParaRPr lang="en-US" dirty="0"/>
          </a:p>
        </p:txBody>
      </p:sp>
      <p:sp>
        <p:nvSpPr>
          <p:cNvPr id="4" name="Content Placeholder 2"/>
          <p:cNvSpPr>
            <a:spLocks noGrp="1"/>
          </p:cNvSpPr>
          <p:nvPr>
            <p:ph idx="1"/>
          </p:nvPr>
        </p:nvSpPr>
        <p:spPr>
          <a:xfrm>
            <a:off x="2847141" y="1072457"/>
            <a:ext cx="8532059" cy="5409871"/>
          </a:xfrm>
        </p:spPr>
        <p:txBody>
          <a:bodyPr>
            <a:normAutofit/>
          </a:bodyPr>
          <a:lstStyle/>
          <a:p>
            <a:pPr marL="0" indent="0">
              <a:buNone/>
            </a:pPr>
            <a:r>
              <a:rPr lang="en-US" sz="2400" b="1" dirty="0" smtClean="0"/>
              <a:t>IFAP</a:t>
            </a:r>
            <a:r>
              <a:rPr lang="en-US" sz="2400" dirty="0" smtClean="0"/>
              <a:t> (Information for Financial Aid Professionals): </a:t>
            </a:r>
            <a:r>
              <a:rPr lang="en-US" sz="2400" dirty="0" smtClean="0">
                <a:hlinkClick r:id="rId2"/>
              </a:rPr>
              <a:t>http</a:t>
            </a:r>
            <a:r>
              <a:rPr lang="en-US" sz="2400" dirty="0">
                <a:hlinkClick r:id="rId2"/>
              </a:rPr>
              <a:t>://www.ifap.ed.gov/ifap</a:t>
            </a:r>
            <a:r>
              <a:rPr lang="en-US" sz="2400" dirty="0" smtClean="0">
                <a:hlinkClick r:id="rId2"/>
              </a:rPr>
              <a:t>/</a:t>
            </a:r>
            <a:endParaRPr lang="en-US" sz="2400" dirty="0" smtClean="0"/>
          </a:p>
          <a:p>
            <a:pPr marL="457200" lvl="1" indent="0">
              <a:buNone/>
            </a:pPr>
            <a:endParaRPr lang="en-US" dirty="0" smtClean="0"/>
          </a:p>
          <a:p>
            <a:pPr marL="914400" lvl="2" indent="0">
              <a:buNone/>
            </a:pPr>
            <a:endParaRPr lang="en-US" sz="800" dirty="0" smtClean="0"/>
          </a:p>
        </p:txBody>
      </p:sp>
      <p:grpSp>
        <p:nvGrpSpPr>
          <p:cNvPr id="7" name="Group 6"/>
          <p:cNvGrpSpPr/>
          <p:nvPr/>
        </p:nvGrpSpPr>
        <p:grpSpPr>
          <a:xfrm>
            <a:off x="2847141" y="2192610"/>
            <a:ext cx="7684244" cy="4122453"/>
            <a:chOff x="1392193" y="1626114"/>
            <a:chExt cx="6194854" cy="2676919"/>
          </a:xfrm>
        </p:grpSpPr>
        <p:pic>
          <p:nvPicPr>
            <p:cNvPr id="3" name="Picture 2"/>
            <p:cNvPicPr>
              <a:picLocks noChangeAspect="1"/>
            </p:cNvPicPr>
            <p:nvPr/>
          </p:nvPicPr>
          <p:blipFill>
            <a:blip r:embed="rId3"/>
            <a:stretch>
              <a:fillRect/>
            </a:stretch>
          </p:blipFill>
          <p:spPr>
            <a:xfrm>
              <a:off x="1392193" y="1626114"/>
              <a:ext cx="6194854" cy="2669918"/>
            </a:xfrm>
            <a:prstGeom prst="rect">
              <a:avLst/>
            </a:prstGeom>
            <a:ln>
              <a:solidFill>
                <a:schemeClr val="tx1"/>
              </a:solidFill>
            </a:ln>
          </p:spPr>
        </p:pic>
        <p:sp>
          <p:nvSpPr>
            <p:cNvPr id="6" name="Rectangle 5"/>
            <p:cNvSpPr/>
            <p:nvPr/>
          </p:nvSpPr>
          <p:spPr>
            <a:xfrm>
              <a:off x="6170140" y="4106980"/>
              <a:ext cx="1145059" cy="196053"/>
            </a:xfrm>
            <a:prstGeom prst="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2009550" y="6411156"/>
            <a:ext cx="2158409" cy="276999"/>
          </a:xfrm>
          <a:prstGeom prst="rect">
            <a:avLst/>
          </a:prstGeom>
          <a:noFill/>
        </p:spPr>
        <p:txBody>
          <a:bodyPr wrap="square" rtlCol="0">
            <a:spAutoFit/>
          </a:bodyPr>
          <a:lstStyle/>
          <a:p>
            <a:r>
              <a:rPr lang="en-US" sz="1200" b="1" dirty="0" smtClean="0"/>
              <a:t>ES-11</a:t>
            </a:r>
            <a:endParaRPr lang="en-US" sz="1200" b="1" dirty="0"/>
          </a:p>
        </p:txBody>
      </p:sp>
      <p:sp>
        <p:nvSpPr>
          <p:cNvPr id="11" name="Slide Number Placeholder 10"/>
          <p:cNvSpPr>
            <a:spLocks noGrp="1"/>
          </p:cNvSpPr>
          <p:nvPr>
            <p:ph type="sldNum" sz="quarter" idx="12"/>
          </p:nvPr>
        </p:nvSpPr>
        <p:spPr/>
        <p:txBody>
          <a:bodyPr/>
          <a:lstStyle/>
          <a:p>
            <a:fld id="{A4874502-D4F1-4093-971E-62269525832F}" type="slidenum">
              <a:rPr lang="en-US" smtClean="0"/>
              <a:t>57</a:t>
            </a:fld>
            <a:endParaRPr lang="en-US" dirty="0"/>
          </a:p>
        </p:txBody>
      </p:sp>
    </p:spTree>
    <p:extLst>
      <p:ext uri="{BB962C8B-B14F-4D97-AF65-F5344CB8AC3E}">
        <p14:creationId xmlns:p14="http://schemas.microsoft.com/office/powerpoint/2010/main" val="20088996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988" y="206583"/>
            <a:ext cx="7315200" cy="472440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6326319" y="2543175"/>
            <a:ext cx="5610225" cy="3971925"/>
          </a:xfrm>
          <a:prstGeom prst="rect">
            <a:avLst/>
          </a:prstGeom>
          <a:ln>
            <a:solidFill>
              <a:schemeClr val="tx1"/>
            </a:solidFill>
          </a:ln>
        </p:spPr>
      </p:pic>
      <p:sp>
        <p:nvSpPr>
          <p:cNvPr id="7" name="TextBox 6"/>
          <p:cNvSpPr txBox="1"/>
          <p:nvPr/>
        </p:nvSpPr>
        <p:spPr>
          <a:xfrm>
            <a:off x="2009550" y="6411156"/>
            <a:ext cx="2158409" cy="276999"/>
          </a:xfrm>
          <a:prstGeom prst="rect">
            <a:avLst/>
          </a:prstGeom>
          <a:noFill/>
        </p:spPr>
        <p:txBody>
          <a:bodyPr wrap="square" rtlCol="0">
            <a:spAutoFit/>
          </a:bodyPr>
          <a:lstStyle/>
          <a:p>
            <a:r>
              <a:rPr lang="en-US" sz="1200" b="1" dirty="0" smtClean="0"/>
              <a:t>ES-12</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58</a:t>
            </a:fld>
            <a:endParaRPr lang="en-US" dirty="0"/>
          </a:p>
        </p:txBody>
      </p:sp>
    </p:spTree>
    <p:extLst>
      <p:ext uri="{BB962C8B-B14F-4D97-AF65-F5344CB8AC3E}">
        <p14:creationId xmlns:p14="http://schemas.microsoft.com/office/powerpoint/2010/main" val="19873387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3810000"/>
            <a:ext cx="5012267" cy="2819400"/>
          </a:xfrm>
          <a:prstGeom prst="rect">
            <a:avLst/>
          </a:prstGeom>
        </p:spPr>
      </p:pic>
      <p:sp>
        <p:nvSpPr>
          <p:cNvPr id="2" name="Title 1"/>
          <p:cNvSpPr>
            <a:spLocks noGrp="1"/>
          </p:cNvSpPr>
          <p:nvPr>
            <p:ph type="ctrTitle" sz="quarter"/>
          </p:nvPr>
        </p:nvSpPr>
        <p:spPr>
          <a:xfrm>
            <a:off x="3074086" y="908198"/>
            <a:ext cx="8578112" cy="1286539"/>
          </a:xfrm>
        </p:spPr>
        <p:txBody>
          <a:bodyPr/>
          <a:lstStyle/>
          <a:p>
            <a:r>
              <a:rPr lang="en-US" sz="2400" dirty="0" smtClean="0"/>
              <a:t>Higher Learning Commission (HLC)</a:t>
            </a:r>
            <a:br>
              <a:rPr lang="en-US" sz="2400" dirty="0" smtClean="0"/>
            </a:br>
            <a:r>
              <a:rPr lang="en-US" sz="2400" dirty="0" smtClean="0"/>
              <a:t>North American Indian Tuition Waiver (NAITW)</a:t>
            </a:r>
            <a:br>
              <a:rPr lang="en-US" sz="2400" dirty="0" smtClean="0"/>
            </a:br>
            <a:r>
              <a:rPr lang="en-US" sz="2400" dirty="0" smtClean="0"/>
              <a:t>Dual Enrollment Section 209 Update</a:t>
            </a:r>
            <a:endParaRPr lang="en-US" sz="2400" dirty="0"/>
          </a:p>
        </p:txBody>
      </p:sp>
      <p:sp>
        <p:nvSpPr>
          <p:cNvPr id="3" name="Subtitle 2"/>
          <p:cNvSpPr>
            <a:spLocks noGrp="1"/>
          </p:cNvSpPr>
          <p:nvPr>
            <p:ph type="subTitle" sz="quarter" idx="1"/>
          </p:nvPr>
        </p:nvSpPr>
        <p:spPr>
          <a:xfrm>
            <a:off x="3075172" y="3452037"/>
            <a:ext cx="5892800" cy="2362200"/>
          </a:xfrm>
        </p:spPr>
        <p:txBody>
          <a:bodyPr/>
          <a:lstStyle/>
          <a:p>
            <a:pPr lvl="0">
              <a:buClr>
                <a:prstClr val="black"/>
              </a:buClr>
            </a:pPr>
            <a:r>
              <a:rPr lang="en-US" b="1" dirty="0" smtClean="0">
                <a:solidFill>
                  <a:prstClr val="black"/>
                </a:solidFill>
              </a:rPr>
              <a:t>Nick Baker</a:t>
            </a:r>
            <a:r>
              <a:rPr lang="en-US" b="1" dirty="0">
                <a:solidFill>
                  <a:prstClr val="black"/>
                </a:solidFill>
              </a:rPr>
              <a:t/>
            </a:r>
            <a:br>
              <a:rPr lang="en-US" b="1" dirty="0">
                <a:solidFill>
                  <a:prstClr val="black"/>
                </a:solidFill>
              </a:rPr>
            </a:br>
            <a:r>
              <a:rPr lang="en-US" b="1" dirty="0" smtClean="0">
                <a:solidFill>
                  <a:prstClr val="black"/>
                </a:solidFill>
              </a:rPr>
              <a:t>Director,  Institutional </a:t>
            </a:r>
            <a:r>
              <a:rPr lang="en-US" b="1" dirty="0">
                <a:solidFill>
                  <a:prstClr val="black"/>
                </a:solidFill>
              </a:rPr>
              <a:t>Research</a:t>
            </a:r>
            <a:br>
              <a:rPr lang="en-US" b="1" dirty="0">
                <a:solidFill>
                  <a:prstClr val="black"/>
                </a:solidFill>
              </a:rPr>
            </a:br>
            <a:r>
              <a:rPr lang="en-US" b="1" dirty="0" smtClean="0">
                <a:solidFill>
                  <a:prstClr val="black"/>
                </a:solidFill>
              </a:rPr>
              <a:t>Kirtland </a:t>
            </a:r>
            <a:r>
              <a:rPr lang="en-US" b="1" dirty="0">
                <a:solidFill>
                  <a:prstClr val="black"/>
                </a:solidFill>
              </a:rPr>
              <a:t>Community College</a:t>
            </a:r>
          </a:p>
          <a:p>
            <a:endParaRPr lang="en-US" dirty="0"/>
          </a:p>
        </p:txBody>
      </p:sp>
      <p:sp>
        <p:nvSpPr>
          <p:cNvPr id="7" name="TextBox 6"/>
          <p:cNvSpPr txBox="1"/>
          <p:nvPr/>
        </p:nvSpPr>
        <p:spPr>
          <a:xfrm>
            <a:off x="2015135" y="6488667"/>
            <a:ext cx="2868930" cy="276999"/>
          </a:xfrm>
          <a:prstGeom prst="rect">
            <a:avLst/>
          </a:prstGeom>
          <a:noFill/>
        </p:spPr>
        <p:txBody>
          <a:bodyPr wrap="square" rtlCol="0">
            <a:spAutoFit/>
          </a:bodyPr>
          <a:lstStyle/>
          <a:p>
            <a:r>
              <a:rPr lang="en-US" sz="1200" b="1" dirty="0" smtClean="0"/>
              <a:t>NB-1</a:t>
            </a:r>
            <a:endParaRPr lang="en-US" sz="1200" b="1" dirty="0"/>
          </a:p>
        </p:txBody>
      </p:sp>
      <p:sp>
        <p:nvSpPr>
          <p:cNvPr id="8" name="Slide Number Placeholder 7"/>
          <p:cNvSpPr>
            <a:spLocks noGrp="1"/>
          </p:cNvSpPr>
          <p:nvPr>
            <p:ph type="sldNum" sz="quarter" idx="4"/>
          </p:nvPr>
        </p:nvSpPr>
        <p:spPr/>
        <p:txBody>
          <a:bodyPr/>
          <a:lstStyle/>
          <a:p>
            <a:fld id="{03CEC96A-4A6C-4E57-9106-B891AF93871E}" type="slidenum">
              <a:rPr lang="en-US" smtClean="0"/>
              <a:t>59</a:t>
            </a:fld>
            <a:endParaRPr lang="en-US" dirty="0"/>
          </a:p>
        </p:txBody>
      </p:sp>
    </p:spTree>
    <p:extLst>
      <p:ext uri="{BB962C8B-B14F-4D97-AF65-F5344CB8AC3E}">
        <p14:creationId xmlns:p14="http://schemas.microsoft.com/office/powerpoint/2010/main" val="554788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403" y="3544866"/>
            <a:ext cx="5529019" cy="3110073"/>
          </a:xfrm>
          <a:prstGeom prst="rect">
            <a:avLst/>
          </a:prstGeom>
        </p:spPr>
      </p:pic>
      <p:sp>
        <p:nvSpPr>
          <p:cNvPr id="2" name="Title 1"/>
          <p:cNvSpPr>
            <a:spLocks noGrp="1"/>
          </p:cNvSpPr>
          <p:nvPr>
            <p:ph type="ctrTitle" sz="quarter"/>
          </p:nvPr>
        </p:nvSpPr>
        <p:spPr>
          <a:xfrm>
            <a:off x="3081867" y="534995"/>
            <a:ext cx="7518400" cy="1697665"/>
          </a:xfrm>
        </p:spPr>
        <p:txBody>
          <a:bodyPr/>
          <a:lstStyle/>
          <a:p>
            <a:r>
              <a:rPr lang="en-US" dirty="0"/>
              <a:t>IPEDS and </a:t>
            </a:r>
            <a:r>
              <a:rPr lang="en-US" dirty="0" smtClean="0"/>
              <a:t/>
            </a:r>
            <a:br>
              <a:rPr lang="en-US" dirty="0" smtClean="0"/>
            </a:br>
            <a:r>
              <a:rPr lang="en-US" dirty="0" smtClean="0"/>
              <a:t>Perkins</a:t>
            </a:r>
            <a:endParaRPr lang="en-US" dirty="0"/>
          </a:p>
        </p:txBody>
      </p:sp>
      <p:sp>
        <p:nvSpPr>
          <p:cNvPr id="3" name="Subtitle 2"/>
          <p:cNvSpPr>
            <a:spLocks noGrp="1"/>
          </p:cNvSpPr>
          <p:nvPr>
            <p:ph type="subTitle" sz="quarter" idx="1"/>
          </p:nvPr>
        </p:nvSpPr>
        <p:spPr>
          <a:xfrm>
            <a:off x="3081867" y="3124200"/>
            <a:ext cx="5892800" cy="2362200"/>
          </a:xfrm>
        </p:spPr>
        <p:txBody>
          <a:bodyPr/>
          <a:lstStyle/>
          <a:p>
            <a:pPr lvl="0">
              <a:buClr>
                <a:prstClr val="black"/>
              </a:buClr>
            </a:pPr>
            <a:r>
              <a:rPr lang="en-US" b="1" dirty="0">
                <a:solidFill>
                  <a:prstClr val="black"/>
                </a:solidFill>
              </a:rPr>
              <a:t>Eileen </a:t>
            </a:r>
            <a:r>
              <a:rPr lang="en-US" b="1" dirty="0" smtClean="0">
                <a:solidFill>
                  <a:prstClr val="black"/>
                </a:solidFill>
              </a:rPr>
              <a:t>Brennan</a:t>
            </a:r>
            <a:br>
              <a:rPr lang="en-US" b="1" dirty="0" smtClean="0">
                <a:solidFill>
                  <a:prstClr val="black"/>
                </a:solidFill>
              </a:rPr>
            </a:br>
            <a:r>
              <a:rPr lang="en-US" b="1" dirty="0" smtClean="0">
                <a:solidFill>
                  <a:prstClr val="black"/>
                </a:solidFill>
              </a:rPr>
              <a:t>Business </a:t>
            </a:r>
            <a:r>
              <a:rPr lang="en-US" b="1" dirty="0">
                <a:solidFill>
                  <a:prstClr val="black"/>
                </a:solidFill>
              </a:rPr>
              <a:t>Intelligence Systems Analyst</a:t>
            </a:r>
            <a:br>
              <a:rPr lang="en-US" b="1" dirty="0">
                <a:solidFill>
                  <a:prstClr val="black"/>
                </a:solidFill>
              </a:rPr>
            </a:br>
            <a:r>
              <a:rPr lang="en-US" b="1" dirty="0">
                <a:solidFill>
                  <a:prstClr val="black"/>
                </a:solidFill>
              </a:rPr>
              <a:t>Institutional Research</a:t>
            </a:r>
            <a:br>
              <a:rPr lang="en-US" b="1" dirty="0">
                <a:solidFill>
                  <a:prstClr val="black"/>
                </a:solidFill>
              </a:rPr>
            </a:br>
            <a:r>
              <a:rPr lang="en-US" b="1" dirty="0">
                <a:solidFill>
                  <a:prstClr val="black"/>
                </a:solidFill>
              </a:rPr>
              <a:t>Henry Ford Community College</a:t>
            </a:r>
          </a:p>
          <a:p>
            <a:endParaRPr lang="en-US" dirty="0"/>
          </a:p>
        </p:txBody>
      </p:sp>
      <p:sp>
        <p:nvSpPr>
          <p:cNvPr id="7" name="TextBox 6"/>
          <p:cNvSpPr txBox="1"/>
          <p:nvPr/>
        </p:nvSpPr>
        <p:spPr>
          <a:xfrm>
            <a:off x="2035338" y="6377940"/>
            <a:ext cx="3200400" cy="276999"/>
          </a:xfrm>
          <a:prstGeom prst="rect">
            <a:avLst/>
          </a:prstGeom>
          <a:noFill/>
        </p:spPr>
        <p:txBody>
          <a:bodyPr wrap="square" rtlCol="0">
            <a:spAutoFit/>
          </a:bodyPr>
          <a:lstStyle/>
          <a:p>
            <a:r>
              <a:rPr lang="en-US" sz="1200" b="1" dirty="0" smtClean="0"/>
              <a:t>EB-1</a:t>
            </a:r>
            <a:endParaRPr lang="en-US" sz="1200" b="1" dirty="0"/>
          </a:p>
        </p:txBody>
      </p:sp>
      <p:sp>
        <p:nvSpPr>
          <p:cNvPr id="8" name="Slide Number Placeholder 7"/>
          <p:cNvSpPr>
            <a:spLocks noGrp="1"/>
          </p:cNvSpPr>
          <p:nvPr>
            <p:ph type="sldNum" sz="quarter" idx="4"/>
          </p:nvPr>
        </p:nvSpPr>
        <p:spPr/>
        <p:txBody>
          <a:bodyPr/>
          <a:lstStyle/>
          <a:p>
            <a:fld id="{03CEC96A-4A6C-4E57-9106-B891AF93871E}" type="slidenum">
              <a:rPr lang="en-US" smtClean="0"/>
              <a:t>6</a:t>
            </a:fld>
            <a:endParaRPr lang="en-US" dirty="0"/>
          </a:p>
        </p:txBody>
      </p:sp>
    </p:spTree>
    <p:extLst>
      <p:ext uri="{BB962C8B-B14F-4D97-AF65-F5344CB8AC3E}">
        <p14:creationId xmlns:p14="http://schemas.microsoft.com/office/powerpoint/2010/main" val="23079021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1600" y="228600"/>
            <a:ext cx="8737600" cy="848638"/>
          </a:xfrm>
        </p:spPr>
        <p:txBody>
          <a:bodyPr>
            <a:normAutofit/>
          </a:bodyPr>
          <a:lstStyle/>
          <a:p>
            <a:r>
              <a:rPr lang="en-US" sz="3600" b="1" dirty="0">
                <a:solidFill>
                  <a:schemeClr val="tx1"/>
                </a:solidFill>
              </a:rPr>
              <a:t>Higher Learning </a:t>
            </a:r>
            <a:r>
              <a:rPr lang="en-US" sz="3600" b="1" dirty="0" smtClean="0">
                <a:solidFill>
                  <a:schemeClr val="tx1"/>
                </a:solidFill>
              </a:rPr>
              <a:t>Commission</a:t>
            </a:r>
            <a:endParaRPr lang="en-US" sz="3600" b="1" dirty="0">
              <a:solidFill>
                <a:schemeClr val="tx1"/>
              </a:solidFill>
            </a:endParaRPr>
          </a:p>
        </p:txBody>
      </p:sp>
      <p:sp>
        <p:nvSpPr>
          <p:cNvPr id="5" name="Content Placeholder 4"/>
          <p:cNvSpPr>
            <a:spLocks noGrp="1"/>
          </p:cNvSpPr>
          <p:nvPr>
            <p:ph idx="1"/>
          </p:nvPr>
        </p:nvSpPr>
        <p:spPr>
          <a:xfrm>
            <a:off x="2733975" y="1524000"/>
            <a:ext cx="8331200" cy="4800600"/>
          </a:xfrm>
        </p:spPr>
        <p:txBody>
          <a:bodyPr/>
          <a:lstStyle/>
          <a:p>
            <a:r>
              <a:rPr lang="en-US" b="1" dirty="0"/>
              <a:t>Annual Data Update – due in early April</a:t>
            </a:r>
            <a:endParaRPr lang="en-US" dirty="0" smtClean="0"/>
          </a:p>
          <a:p>
            <a:r>
              <a:rPr lang="en-US" dirty="0" smtClean="0"/>
              <a:t>HLC </a:t>
            </a:r>
            <a:r>
              <a:rPr lang="en-US" dirty="0"/>
              <a:t>requires each member institution to provide an update on organizational health through the Institutional Update. </a:t>
            </a:r>
            <a:endParaRPr lang="en-US" dirty="0" smtClean="0"/>
          </a:p>
          <a:p>
            <a:r>
              <a:rPr lang="en-US" dirty="0" smtClean="0"/>
              <a:t>Two parts:   </a:t>
            </a:r>
            <a:r>
              <a:rPr lang="en-US" b="1" dirty="0"/>
              <a:t>Financial Indicators</a:t>
            </a:r>
            <a:r>
              <a:rPr lang="en-US" dirty="0"/>
              <a:t> </a:t>
            </a:r>
            <a:r>
              <a:rPr lang="en-US" dirty="0" smtClean="0"/>
              <a:t>and </a:t>
            </a:r>
            <a:r>
              <a:rPr lang="en-US" b="1" dirty="0"/>
              <a:t>Non-Financial Indicators</a:t>
            </a:r>
            <a:r>
              <a:rPr lang="en-US" dirty="0"/>
              <a:t> </a:t>
            </a:r>
            <a:endParaRPr lang="en-US" dirty="0" smtClean="0"/>
          </a:p>
          <a:p>
            <a:r>
              <a:rPr lang="en-US" dirty="0" smtClean="0"/>
              <a:t>Monitoring criteria were established with baseline year in 2014/2015.</a:t>
            </a:r>
          </a:p>
          <a:p>
            <a:endParaRPr lang="en-US" sz="1800" dirty="0"/>
          </a:p>
        </p:txBody>
      </p:sp>
      <p:sp>
        <p:nvSpPr>
          <p:cNvPr id="2" name="TextBox 1"/>
          <p:cNvSpPr txBox="1"/>
          <p:nvPr/>
        </p:nvSpPr>
        <p:spPr>
          <a:xfrm>
            <a:off x="2015135" y="6488667"/>
            <a:ext cx="2868930" cy="276999"/>
          </a:xfrm>
          <a:prstGeom prst="rect">
            <a:avLst/>
          </a:prstGeom>
          <a:noFill/>
        </p:spPr>
        <p:txBody>
          <a:bodyPr wrap="square" rtlCol="0">
            <a:spAutoFit/>
          </a:bodyPr>
          <a:lstStyle/>
          <a:p>
            <a:r>
              <a:rPr lang="en-US" sz="1200" b="1" dirty="0" smtClean="0"/>
              <a:t>NB-2</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60</a:t>
            </a:fld>
            <a:endParaRPr lang="en-US" dirty="0"/>
          </a:p>
        </p:txBody>
      </p:sp>
    </p:spTree>
    <p:extLst>
      <p:ext uri="{BB962C8B-B14F-4D97-AF65-F5344CB8AC3E}">
        <p14:creationId xmlns:p14="http://schemas.microsoft.com/office/powerpoint/2010/main" val="12328668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167002" y="1347786"/>
            <a:ext cx="4496845" cy="4827546"/>
          </a:xfrm>
        </p:spPr>
        <p:txBody>
          <a:bodyPr>
            <a:normAutofit fontScale="40000" lnSpcReduction="20000"/>
          </a:bodyPr>
          <a:lstStyle/>
          <a:p>
            <a:pPr marL="0" indent="0">
              <a:spcBef>
                <a:spcPts val="600"/>
              </a:spcBef>
              <a:buNone/>
            </a:pPr>
            <a:r>
              <a:rPr lang="en-US" sz="4600" b="1" dirty="0"/>
              <a:t>Financial Indicators</a:t>
            </a:r>
            <a:r>
              <a:rPr lang="en-US" sz="4600" dirty="0"/>
              <a:t> </a:t>
            </a:r>
            <a:endParaRPr lang="en-US" sz="4600" dirty="0" smtClean="0"/>
          </a:p>
          <a:p>
            <a:pPr>
              <a:lnSpc>
                <a:spcPct val="120000"/>
              </a:lnSpc>
              <a:spcBef>
                <a:spcPts val="600"/>
              </a:spcBef>
            </a:pPr>
            <a:r>
              <a:rPr lang="en-US" sz="5000" dirty="0"/>
              <a:t>The financial data submitted in the Institutional Update generate a Composite Financial Index (CFI). </a:t>
            </a:r>
            <a:endParaRPr lang="en-US" sz="5000" dirty="0" smtClean="0"/>
          </a:p>
          <a:p>
            <a:pPr>
              <a:lnSpc>
                <a:spcPct val="120000"/>
              </a:lnSpc>
              <a:spcBef>
                <a:spcPts val="600"/>
              </a:spcBef>
            </a:pPr>
            <a:r>
              <a:rPr lang="en-US" sz="5000" dirty="0" smtClean="0"/>
              <a:t>For </a:t>
            </a:r>
            <a:r>
              <a:rPr lang="en-US" sz="5000" dirty="0"/>
              <a:t>public institutions, HLC relies on the financial ratios recommended in </a:t>
            </a:r>
            <a:r>
              <a:rPr lang="en-US" sz="5000" i="1" dirty="0"/>
              <a:t>Strategic Financial Analysis for Higher Education: Identifying, Measuring &amp; Reporting Financial Risks (Seventh Edition)</a:t>
            </a:r>
            <a:r>
              <a:rPr lang="en-US" sz="5000" dirty="0"/>
              <a:t>, by KPMG LLP; Prager, Sealy &amp; Co., LLC; Attain LLC.</a:t>
            </a:r>
          </a:p>
          <a:p>
            <a:pPr>
              <a:lnSpc>
                <a:spcPct val="120000"/>
              </a:lnSpc>
              <a:spcBef>
                <a:spcPts val="600"/>
              </a:spcBef>
            </a:pPr>
            <a:endParaRPr lang="en-US" sz="5000" dirty="0"/>
          </a:p>
        </p:txBody>
      </p:sp>
      <p:sp>
        <p:nvSpPr>
          <p:cNvPr id="6" name="Content Placeholder 5"/>
          <p:cNvSpPr>
            <a:spLocks noGrp="1"/>
          </p:cNvSpPr>
          <p:nvPr>
            <p:ph sz="half" idx="2"/>
          </p:nvPr>
        </p:nvSpPr>
        <p:spPr>
          <a:xfrm>
            <a:off x="7070245" y="1342761"/>
            <a:ext cx="4308955" cy="4827546"/>
          </a:xfrm>
        </p:spPr>
        <p:txBody>
          <a:bodyPr>
            <a:normAutofit fontScale="40000" lnSpcReduction="20000"/>
          </a:bodyPr>
          <a:lstStyle/>
          <a:p>
            <a:pPr marL="0" indent="0">
              <a:buNone/>
            </a:pPr>
            <a:r>
              <a:rPr lang="en-US" sz="4600" b="1" dirty="0" smtClean="0"/>
              <a:t>Non-Financial </a:t>
            </a:r>
            <a:r>
              <a:rPr lang="en-US" sz="4600" b="1" dirty="0"/>
              <a:t>Indicators</a:t>
            </a:r>
            <a:r>
              <a:rPr lang="en-US" sz="4600" dirty="0"/>
              <a:t> </a:t>
            </a:r>
            <a:endParaRPr lang="en-US" sz="4600" dirty="0" smtClean="0"/>
          </a:p>
          <a:p>
            <a:pPr lvl="0"/>
            <a:r>
              <a:rPr lang="en-US" sz="4400" dirty="0"/>
              <a:t>Enrollment Changes </a:t>
            </a:r>
            <a:endParaRPr lang="en-US" sz="4400" dirty="0" smtClean="0"/>
          </a:p>
          <a:p>
            <a:pPr lvl="0"/>
            <a:r>
              <a:rPr lang="en-US" sz="4400" dirty="0" smtClean="0"/>
              <a:t>Degrees </a:t>
            </a:r>
            <a:r>
              <a:rPr lang="en-US" sz="4400" dirty="0"/>
              <a:t>Awarded </a:t>
            </a:r>
          </a:p>
          <a:p>
            <a:pPr lvl="0"/>
            <a:r>
              <a:rPr lang="en-US" sz="4400" dirty="0" smtClean="0"/>
              <a:t>Full-time Faculty Changes </a:t>
            </a:r>
          </a:p>
          <a:p>
            <a:pPr lvl="0"/>
            <a:r>
              <a:rPr lang="en-US" sz="4400" dirty="0" smtClean="0"/>
              <a:t>Student </a:t>
            </a:r>
            <a:r>
              <a:rPr lang="en-US" sz="4400" dirty="0"/>
              <a:t>Default Rates </a:t>
            </a:r>
          </a:p>
          <a:p>
            <a:pPr lvl="0"/>
            <a:r>
              <a:rPr lang="en-US" sz="4400" dirty="0" smtClean="0"/>
              <a:t>Minimal </a:t>
            </a:r>
            <a:r>
              <a:rPr lang="en-US" sz="4400" dirty="0"/>
              <a:t>Full-time </a:t>
            </a:r>
            <a:r>
              <a:rPr lang="en-US" sz="4400" dirty="0" smtClean="0"/>
              <a:t>Faculty</a:t>
            </a:r>
            <a:endParaRPr lang="en-US" sz="4400" dirty="0"/>
          </a:p>
          <a:p>
            <a:pPr lvl="0"/>
            <a:r>
              <a:rPr lang="en-US" sz="4400" dirty="0"/>
              <a:t>Student to Teacher Ratio </a:t>
            </a:r>
            <a:endParaRPr lang="en-US" sz="4400" dirty="0" smtClean="0"/>
          </a:p>
          <a:p>
            <a:pPr lvl="0"/>
            <a:r>
              <a:rPr lang="en-US" sz="4400" dirty="0" smtClean="0"/>
              <a:t>Weak Graduation and/or Persistence </a:t>
            </a:r>
            <a:r>
              <a:rPr lang="en-US" sz="4400" dirty="0"/>
              <a:t>Rates Compared to Peers </a:t>
            </a:r>
          </a:p>
        </p:txBody>
      </p:sp>
      <p:sp>
        <p:nvSpPr>
          <p:cNvPr id="2" name="TextBox 1"/>
          <p:cNvSpPr txBox="1"/>
          <p:nvPr/>
        </p:nvSpPr>
        <p:spPr>
          <a:xfrm>
            <a:off x="2045970" y="6377940"/>
            <a:ext cx="3200400" cy="276999"/>
          </a:xfrm>
          <a:prstGeom prst="rect">
            <a:avLst/>
          </a:prstGeom>
          <a:noFill/>
        </p:spPr>
        <p:txBody>
          <a:bodyPr wrap="square" rtlCol="0">
            <a:spAutoFit/>
          </a:bodyPr>
          <a:lstStyle/>
          <a:p>
            <a:r>
              <a:rPr lang="en-US" sz="1200" b="1" dirty="0" smtClean="0"/>
              <a:t>NB-3</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61</a:t>
            </a:fld>
            <a:endParaRPr lang="en-US" dirty="0"/>
          </a:p>
        </p:txBody>
      </p:sp>
      <p:sp>
        <p:nvSpPr>
          <p:cNvPr id="7" name="Title 3"/>
          <p:cNvSpPr>
            <a:spLocks noGrp="1"/>
          </p:cNvSpPr>
          <p:nvPr>
            <p:ph type="title"/>
          </p:nvPr>
        </p:nvSpPr>
        <p:spPr>
          <a:xfrm>
            <a:off x="2167002" y="165970"/>
            <a:ext cx="8737600" cy="848638"/>
          </a:xfrm>
        </p:spPr>
        <p:txBody>
          <a:bodyPr>
            <a:normAutofit/>
          </a:bodyPr>
          <a:lstStyle/>
          <a:p>
            <a:r>
              <a:rPr lang="en-US" sz="3600" b="1" dirty="0">
                <a:solidFill>
                  <a:schemeClr val="tx1"/>
                </a:solidFill>
              </a:rPr>
              <a:t>Higher Learning </a:t>
            </a:r>
            <a:r>
              <a:rPr lang="en-US" sz="3600" b="1" dirty="0" smtClean="0">
                <a:solidFill>
                  <a:schemeClr val="tx1"/>
                </a:solidFill>
              </a:rPr>
              <a:t>Commission</a:t>
            </a:r>
            <a:endParaRPr lang="en-US" sz="3600" b="1" dirty="0">
              <a:solidFill>
                <a:schemeClr val="tx1"/>
              </a:solidFill>
            </a:endParaRPr>
          </a:p>
        </p:txBody>
      </p:sp>
    </p:spTree>
    <p:extLst>
      <p:ext uri="{BB962C8B-B14F-4D97-AF65-F5344CB8AC3E}">
        <p14:creationId xmlns:p14="http://schemas.microsoft.com/office/powerpoint/2010/main" val="22276294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20335" y="338203"/>
            <a:ext cx="8916136" cy="1039660"/>
          </a:xfrm>
        </p:spPr>
        <p:txBody>
          <a:bodyPr>
            <a:normAutofit fontScale="90000"/>
          </a:bodyPr>
          <a:lstStyle/>
          <a:p>
            <a:r>
              <a:rPr lang="en-US" sz="3600" dirty="0" smtClean="0">
                <a:latin typeface="Arial Black" panose="020B0A04020102020204" pitchFamily="34" charset="0"/>
              </a:rPr>
              <a:t>North American Indian Tuition Waiver	</a:t>
            </a:r>
            <a:r>
              <a:rPr lang="en-US" dirty="0" smtClean="0"/>
              <a:t>	</a:t>
            </a:r>
            <a:endParaRPr lang="en-US" dirty="0"/>
          </a:p>
        </p:txBody>
      </p:sp>
      <p:sp>
        <p:nvSpPr>
          <p:cNvPr id="6" name="Content Placeholder 5"/>
          <p:cNvSpPr>
            <a:spLocks noGrp="1"/>
          </p:cNvSpPr>
          <p:nvPr>
            <p:ph idx="1"/>
          </p:nvPr>
        </p:nvSpPr>
        <p:spPr>
          <a:xfrm>
            <a:off x="3048000" y="1171508"/>
            <a:ext cx="8125216" cy="5316974"/>
          </a:xfrm>
        </p:spPr>
        <p:txBody>
          <a:bodyPr>
            <a:normAutofit fontScale="55000" lnSpcReduction="20000"/>
          </a:bodyPr>
          <a:lstStyle/>
          <a:p>
            <a:r>
              <a:rPr lang="en-US" sz="2900" b="1" dirty="0" smtClean="0"/>
              <a:t>Due November 1st</a:t>
            </a:r>
          </a:p>
          <a:p>
            <a:r>
              <a:rPr lang="en-US" sz="2900" dirty="0" smtClean="0"/>
              <a:t>Required by Public Act 201 of 2012.</a:t>
            </a:r>
          </a:p>
          <a:p>
            <a:r>
              <a:rPr lang="en-US" sz="2900" dirty="0" smtClean="0"/>
              <a:t>Reporting period July 1</a:t>
            </a:r>
            <a:r>
              <a:rPr lang="en-US" sz="2900" baseline="30000" dirty="0" smtClean="0"/>
              <a:t>st</a:t>
            </a:r>
            <a:r>
              <a:rPr lang="en-US" sz="2900" dirty="0" smtClean="0"/>
              <a:t> – June 30</a:t>
            </a:r>
            <a:r>
              <a:rPr lang="en-US" sz="2900" baseline="30000" dirty="0" smtClean="0"/>
              <a:t>th</a:t>
            </a:r>
            <a:r>
              <a:rPr lang="en-US" sz="2900" dirty="0" smtClean="0"/>
              <a:t> of prior academic year.</a:t>
            </a:r>
          </a:p>
          <a:p>
            <a:r>
              <a:rPr lang="en-US" sz="2900" dirty="0" smtClean="0"/>
              <a:t>Reported on the michigancc.net website</a:t>
            </a:r>
          </a:p>
          <a:p>
            <a:endParaRPr lang="en-US" sz="2900" dirty="0"/>
          </a:p>
          <a:p>
            <a:endParaRPr lang="en-US" dirty="0" smtClean="0"/>
          </a:p>
          <a:p>
            <a:endParaRPr lang="en-US" dirty="0"/>
          </a:p>
          <a:p>
            <a:endParaRPr lang="en-US" dirty="0" smtClean="0"/>
          </a:p>
          <a:p>
            <a:endParaRPr lang="en-US" sz="2900" dirty="0" smtClean="0"/>
          </a:p>
          <a:p>
            <a:endParaRPr lang="en-US" sz="2900" dirty="0"/>
          </a:p>
          <a:p>
            <a:endParaRPr lang="en-US" sz="2900" dirty="0" smtClean="0"/>
          </a:p>
          <a:p>
            <a:r>
              <a:rPr lang="en-US" sz="2900" dirty="0" smtClean="0"/>
              <a:t>Three page report – first page is contact information of the individual reporting the information and last page is certification.</a:t>
            </a:r>
            <a:endParaRPr lang="en-US" sz="2900" dirty="0"/>
          </a:p>
        </p:txBody>
      </p:sp>
      <p:pic>
        <p:nvPicPr>
          <p:cNvPr id="7" name="Picture 6"/>
          <p:cNvPicPr>
            <a:picLocks noChangeAspect="1"/>
          </p:cNvPicPr>
          <p:nvPr/>
        </p:nvPicPr>
        <p:blipFill>
          <a:blip r:embed="rId2">
            <a:grayscl/>
          </a:blip>
          <a:stretch>
            <a:fillRect/>
          </a:stretch>
        </p:blipFill>
        <p:spPr>
          <a:xfrm>
            <a:off x="5052392" y="2793304"/>
            <a:ext cx="5615608" cy="2825883"/>
          </a:xfrm>
          <a:prstGeom prst="rect">
            <a:avLst/>
          </a:prstGeom>
        </p:spPr>
      </p:pic>
      <p:sp>
        <p:nvSpPr>
          <p:cNvPr id="8" name="TextBox 7"/>
          <p:cNvSpPr txBox="1"/>
          <p:nvPr/>
        </p:nvSpPr>
        <p:spPr>
          <a:xfrm>
            <a:off x="2045970" y="6377940"/>
            <a:ext cx="3200400" cy="276999"/>
          </a:xfrm>
          <a:prstGeom prst="rect">
            <a:avLst/>
          </a:prstGeom>
          <a:noFill/>
        </p:spPr>
        <p:txBody>
          <a:bodyPr wrap="square" rtlCol="0">
            <a:spAutoFit/>
          </a:bodyPr>
          <a:lstStyle/>
          <a:p>
            <a:r>
              <a:rPr lang="en-US" sz="1200" b="1" dirty="0" smtClean="0"/>
              <a:t>NB-4</a:t>
            </a:r>
            <a:endParaRPr lang="en-US" sz="1200" b="1" dirty="0"/>
          </a:p>
        </p:txBody>
      </p:sp>
      <p:sp>
        <p:nvSpPr>
          <p:cNvPr id="9" name="Slide Number Placeholder 8"/>
          <p:cNvSpPr>
            <a:spLocks noGrp="1"/>
          </p:cNvSpPr>
          <p:nvPr>
            <p:ph type="sldNum" sz="quarter" idx="12"/>
          </p:nvPr>
        </p:nvSpPr>
        <p:spPr/>
        <p:txBody>
          <a:bodyPr/>
          <a:lstStyle/>
          <a:p>
            <a:fld id="{A4874502-D4F1-4093-971E-62269525832F}" type="slidenum">
              <a:rPr lang="en-US" smtClean="0"/>
              <a:t>62</a:t>
            </a:fld>
            <a:endParaRPr lang="en-US" dirty="0"/>
          </a:p>
        </p:txBody>
      </p:sp>
    </p:spTree>
    <p:extLst>
      <p:ext uri="{BB962C8B-B14F-4D97-AF65-F5344CB8AC3E}">
        <p14:creationId xmlns:p14="http://schemas.microsoft.com/office/powerpoint/2010/main" val="20005556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3500" y="639029"/>
            <a:ext cx="10341049" cy="5892799"/>
          </a:xfrm>
        </p:spPr>
        <p:txBody>
          <a:bodyPr>
            <a:normAutofit fontScale="77500" lnSpcReduction="20000"/>
          </a:bodyPr>
          <a:lstStyle/>
          <a:p>
            <a:r>
              <a:rPr lang="en-US" dirty="0" smtClean="0"/>
              <a:t>      </a:t>
            </a:r>
            <a:r>
              <a:rPr lang="en-US" sz="3800" b="1" dirty="0" smtClean="0"/>
              <a:t>Second Page – Tuition Waiver Data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1497330" lvl="1"/>
            <a:r>
              <a:rPr lang="en-US" sz="2400" dirty="0" smtClean="0"/>
              <a:t>Must change status to </a:t>
            </a:r>
            <a:r>
              <a:rPr lang="en-US" sz="2400" b="1" dirty="0"/>
              <a:t>S</a:t>
            </a:r>
            <a:r>
              <a:rPr lang="en-US" sz="2400" b="1" dirty="0" smtClean="0"/>
              <a:t>ubmitted</a:t>
            </a:r>
            <a:r>
              <a:rPr lang="en-US" sz="2400" dirty="0" smtClean="0"/>
              <a:t> from </a:t>
            </a:r>
            <a:r>
              <a:rPr lang="en-US" sz="2400" i="1" dirty="0" smtClean="0"/>
              <a:t>Work In Progress </a:t>
            </a:r>
            <a:r>
              <a:rPr lang="en-US" sz="2400" dirty="0" smtClean="0"/>
              <a:t>on each page and verify, on the final page, that you certify the information provided.</a:t>
            </a:r>
            <a:endParaRPr lang="en-US" sz="2400" dirty="0"/>
          </a:p>
        </p:txBody>
      </p:sp>
      <p:pic>
        <p:nvPicPr>
          <p:cNvPr id="6" name="Picture 5"/>
          <p:cNvPicPr>
            <a:picLocks noChangeAspect="1"/>
          </p:cNvPicPr>
          <p:nvPr/>
        </p:nvPicPr>
        <p:blipFill>
          <a:blip r:embed="rId2"/>
          <a:stretch>
            <a:fillRect/>
          </a:stretch>
        </p:blipFill>
        <p:spPr>
          <a:xfrm>
            <a:off x="2708446" y="1281111"/>
            <a:ext cx="7945438" cy="3832505"/>
          </a:xfrm>
          <a:prstGeom prst="rect">
            <a:avLst/>
          </a:prstGeom>
        </p:spPr>
      </p:pic>
      <p:sp>
        <p:nvSpPr>
          <p:cNvPr id="4" name="TextBox 3"/>
          <p:cNvSpPr txBox="1"/>
          <p:nvPr/>
        </p:nvSpPr>
        <p:spPr>
          <a:xfrm>
            <a:off x="2053945" y="6452367"/>
            <a:ext cx="1430877" cy="276999"/>
          </a:xfrm>
          <a:prstGeom prst="rect">
            <a:avLst/>
          </a:prstGeom>
          <a:noFill/>
        </p:spPr>
        <p:txBody>
          <a:bodyPr wrap="square" rtlCol="0">
            <a:spAutoFit/>
          </a:bodyPr>
          <a:lstStyle/>
          <a:p>
            <a:r>
              <a:rPr lang="en-US" sz="1200" b="1" dirty="0" smtClean="0"/>
              <a:t>NB-5</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63</a:t>
            </a:fld>
            <a:endParaRPr lang="en-US" dirty="0"/>
          </a:p>
        </p:txBody>
      </p:sp>
    </p:spTree>
    <p:extLst>
      <p:ext uri="{BB962C8B-B14F-4D97-AF65-F5344CB8AC3E}">
        <p14:creationId xmlns:p14="http://schemas.microsoft.com/office/powerpoint/2010/main" val="23060340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01" y="301330"/>
            <a:ext cx="9172930" cy="879475"/>
          </a:xfrm>
        </p:spPr>
        <p:txBody>
          <a:bodyPr>
            <a:normAutofit fontScale="90000"/>
          </a:bodyPr>
          <a:lstStyle/>
          <a:p>
            <a:r>
              <a:rPr lang="en-US" sz="3600" dirty="0" smtClean="0">
                <a:latin typeface="Arial Black" panose="020B0A04020102020204" pitchFamily="34" charset="0"/>
              </a:rPr>
              <a:t>Dual Enrollment Reporting – Section 209</a:t>
            </a:r>
            <a:endParaRPr lang="en-US" sz="3600" dirty="0">
              <a:latin typeface="Arial Black" panose="020B0A04020102020204" pitchFamily="34" charset="0"/>
            </a:endParaRPr>
          </a:p>
        </p:txBody>
      </p:sp>
      <p:sp>
        <p:nvSpPr>
          <p:cNvPr id="3" name="Content Placeholder 2"/>
          <p:cNvSpPr>
            <a:spLocks noGrp="1"/>
          </p:cNvSpPr>
          <p:nvPr>
            <p:ph idx="1"/>
          </p:nvPr>
        </p:nvSpPr>
        <p:spPr>
          <a:xfrm>
            <a:off x="2705622" y="1407633"/>
            <a:ext cx="9037744" cy="4779963"/>
          </a:xfrm>
        </p:spPr>
        <p:txBody>
          <a:bodyPr>
            <a:normAutofit fontScale="92500" lnSpcReduction="10000"/>
          </a:bodyPr>
          <a:lstStyle/>
          <a:p>
            <a:r>
              <a:rPr lang="en-US" dirty="0" smtClean="0"/>
              <a:t>Required by the State Aid Act of 1979 section 209 and 245.</a:t>
            </a:r>
          </a:p>
          <a:p>
            <a:r>
              <a:rPr lang="en-US" dirty="0" smtClean="0"/>
              <a:t>Due November 15</a:t>
            </a:r>
            <a:r>
              <a:rPr lang="en-US" baseline="30000" dirty="0" smtClean="0"/>
              <a:t>th</a:t>
            </a:r>
            <a:r>
              <a:rPr lang="en-US" dirty="0" smtClean="0"/>
              <a:t> annually</a:t>
            </a:r>
          </a:p>
          <a:p>
            <a:pPr lvl="1"/>
            <a:r>
              <a:rPr lang="en-US" dirty="0" smtClean="0"/>
              <a:t>Submit report to Center for Educational Performance and Information (CEPI).</a:t>
            </a:r>
          </a:p>
          <a:p>
            <a:pPr lvl="1"/>
            <a:r>
              <a:rPr lang="en-US" dirty="0" smtClean="0"/>
              <a:t>Post the report under the ‘Budget Transparency Icon’ of the college website.</a:t>
            </a:r>
          </a:p>
          <a:p>
            <a:pPr lvl="1"/>
            <a:r>
              <a:rPr lang="en-US" dirty="0" smtClean="0"/>
              <a:t>Reporting is broken into four categories</a:t>
            </a:r>
          </a:p>
          <a:p>
            <a:pPr marL="1371600" lvl="2" indent="-457200">
              <a:buFont typeface="+mj-lt"/>
              <a:buAutoNum type="arabicPeriod"/>
            </a:pPr>
            <a:r>
              <a:rPr lang="en-US" dirty="0" smtClean="0"/>
              <a:t>State Approved Career and Technical Education/Tech Prep Articulation</a:t>
            </a:r>
          </a:p>
          <a:p>
            <a:pPr marL="1371600" lvl="2" indent="-457200">
              <a:buFont typeface="+mj-lt"/>
              <a:buAutoNum type="arabicPeriod"/>
            </a:pPr>
            <a:r>
              <a:rPr lang="en-US" dirty="0" smtClean="0"/>
              <a:t>Direct College Credit or Concurrent Enrollment</a:t>
            </a:r>
          </a:p>
          <a:p>
            <a:pPr marL="1371600" lvl="2" indent="-457200">
              <a:buFont typeface="+mj-lt"/>
              <a:buAutoNum type="arabicPeriod"/>
            </a:pPr>
            <a:r>
              <a:rPr lang="en-US" dirty="0" smtClean="0"/>
              <a:t>Dual Enrollment</a:t>
            </a:r>
          </a:p>
          <a:p>
            <a:pPr marL="1371600" lvl="2" indent="-457200">
              <a:buFont typeface="+mj-lt"/>
              <a:buAutoNum type="arabicPeriod"/>
            </a:pPr>
            <a:r>
              <a:rPr lang="en-US" dirty="0" smtClean="0"/>
              <a:t>Early College/Middle College Program</a:t>
            </a:r>
          </a:p>
          <a:p>
            <a:r>
              <a:rPr lang="en-US" dirty="0" smtClean="0"/>
              <a:t>Reporting spreadsheet template provided by CEPI.</a:t>
            </a:r>
            <a:endParaRPr lang="en-US" dirty="0"/>
          </a:p>
        </p:txBody>
      </p:sp>
      <p:sp>
        <p:nvSpPr>
          <p:cNvPr id="4" name="TextBox 3"/>
          <p:cNvSpPr txBox="1"/>
          <p:nvPr/>
        </p:nvSpPr>
        <p:spPr>
          <a:xfrm>
            <a:off x="2045970" y="6377940"/>
            <a:ext cx="3200400" cy="276999"/>
          </a:xfrm>
          <a:prstGeom prst="rect">
            <a:avLst/>
          </a:prstGeom>
          <a:noFill/>
        </p:spPr>
        <p:txBody>
          <a:bodyPr wrap="square" rtlCol="0">
            <a:spAutoFit/>
          </a:bodyPr>
          <a:lstStyle/>
          <a:p>
            <a:r>
              <a:rPr lang="en-US" sz="1200" b="1" dirty="0" smtClean="0"/>
              <a:t>NB-6</a:t>
            </a:r>
            <a:endParaRPr lang="en-US" sz="1200" b="1" dirty="0"/>
          </a:p>
        </p:txBody>
      </p:sp>
      <p:sp>
        <p:nvSpPr>
          <p:cNvPr id="8" name="Slide Number Placeholder 7"/>
          <p:cNvSpPr>
            <a:spLocks noGrp="1"/>
          </p:cNvSpPr>
          <p:nvPr>
            <p:ph type="sldNum" sz="quarter" idx="12"/>
          </p:nvPr>
        </p:nvSpPr>
        <p:spPr/>
        <p:txBody>
          <a:bodyPr/>
          <a:lstStyle/>
          <a:p>
            <a:fld id="{A4874502-D4F1-4093-971E-62269525832F}" type="slidenum">
              <a:rPr lang="en-US" smtClean="0"/>
              <a:t>64</a:t>
            </a:fld>
            <a:endParaRPr lang="en-US" dirty="0"/>
          </a:p>
        </p:txBody>
      </p:sp>
    </p:spTree>
    <p:extLst>
      <p:ext uri="{BB962C8B-B14F-4D97-AF65-F5344CB8AC3E}">
        <p14:creationId xmlns:p14="http://schemas.microsoft.com/office/powerpoint/2010/main" val="4176093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82018" y="1"/>
            <a:ext cx="6312294" cy="6712498"/>
          </a:xfrm>
          <a:prstGeom prst="rect">
            <a:avLst/>
          </a:prstGeom>
        </p:spPr>
      </p:pic>
      <p:sp>
        <p:nvSpPr>
          <p:cNvPr id="2" name="TextBox 1"/>
          <p:cNvSpPr txBox="1"/>
          <p:nvPr/>
        </p:nvSpPr>
        <p:spPr>
          <a:xfrm>
            <a:off x="2020983" y="6503670"/>
            <a:ext cx="961035" cy="276999"/>
          </a:xfrm>
          <a:prstGeom prst="rect">
            <a:avLst/>
          </a:prstGeom>
          <a:noFill/>
        </p:spPr>
        <p:txBody>
          <a:bodyPr wrap="square" rtlCol="0">
            <a:spAutoFit/>
          </a:bodyPr>
          <a:lstStyle/>
          <a:p>
            <a:r>
              <a:rPr lang="en-US" sz="1200" b="1" dirty="0" smtClean="0"/>
              <a:t>NB-7</a:t>
            </a:r>
          </a:p>
        </p:txBody>
      </p:sp>
      <p:sp>
        <p:nvSpPr>
          <p:cNvPr id="7" name="Slide Number Placeholder 6"/>
          <p:cNvSpPr>
            <a:spLocks noGrp="1"/>
          </p:cNvSpPr>
          <p:nvPr>
            <p:ph type="sldNum" sz="quarter" idx="12"/>
          </p:nvPr>
        </p:nvSpPr>
        <p:spPr/>
        <p:txBody>
          <a:bodyPr/>
          <a:lstStyle/>
          <a:p>
            <a:fld id="{A4874502-D4F1-4093-971E-62269525832F}" type="slidenum">
              <a:rPr lang="en-US" smtClean="0"/>
              <a:t>65</a:t>
            </a:fld>
            <a:endParaRPr lang="en-US" dirty="0"/>
          </a:p>
        </p:txBody>
      </p:sp>
    </p:spTree>
    <p:extLst>
      <p:ext uri="{BB962C8B-B14F-4D97-AF65-F5344CB8AC3E}">
        <p14:creationId xmlns:p14="http://schemas.microsoft.com/office/powerpoint/2010/main" val="30845594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491" y="218941"/>
            <a:ext cx="8574709" cy="1008844"/>
          </a:xfrm>
        </p:spPr>
        <p:txBody>
          <a:bodyPr/>
          <a:lstStyle/>
          <a:p>
            <a:r>
              <a:rPr lang="en-US" dirty="0" smtClean="0"/>
              <a:t>Miscellaneous</a:t>
            </a:r>
            <a:br>
              <a:rPr lang="en-US" dirty="0" smtClean="0"/>
            </a:br>
            <a:r>
              <a:rPr lang="en-US" dirty="0" smtClean="0"/>
              <a:t>Data Collections &amp; Reporting</a:t>
            </a:r>
            <a:endParaRPr lang="en-US" dirty="0"/>
          </a:p>
        </p:txBody>
      </p:sp>
      <p:sp>
        <p:nvSpPr>
          <p:cNvPr id="4" name="Slide Number Placeholder 3"/>
          <p:cNvSpPr>
            <a:spLocks noGrp="1"/>
          </p:cNvSpPr>
          <p:nvPr>
            <p:ph type="sldNum" sz="quarter" idx="12"/>
          </p:nvPr>
        </p:nvSpPr>
        <p:spPr/>
        <p:txBody>
          <a:bodyPr/>
          <a:lstStyle/>
          <a:p>
            <a:fld id="{A4874502-D4F1-4093-971E-62269525832F}" type="slidenum">
              <a:rPr lang="en-US" smtClean="0"/>
              <a:t>66</a:t>
            </a:fld>
            <a:endParaRPr lang="en-US" dirty="0"/>
          </a:p>
        </p:txBody>
      </p:sp>
      <p:sp>
        <p:nvSpPr>
          <p:cNvPr id="5" name="Content Placeholder 4"/>
          <p:cNvSpPr txBox="1">
            <a:spLocks/>
          </p:cNvSpPr>
          <p:nvPr/>
        </p:nvSpPr>
        <p:spPr bwMode="auto">
          <a:xfrm>
            <a:off x="2804491" y="1390918"/>
            <a:ext cx="8411817" cy="515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a:lstStyle>
          <a:p>
            <a:r>
              <a:rPr lang="en-US" sz="1700" kern="0" dirty="0" smtClean="0"/>
              <a:t>Achieving the Dream</a:t>
            </a:r>
          </a:p>
          <a:p>
            <a:r>
              <a:rPr lang="en-US" sz="1700" kern="0" dirty="0" smtClean="0"/>
              <a:t>NCES (National Center for Education Statistics) – random/occasional data collections – NPSAS (National Postsecondary Student Aid Survey), PEQIS (Postsecondary Education Quick Information System)</a:t>
            </a:r>
          </a:p>
          <a:p>
            <a:r>
              <a:rPr lang="en-US" sz="1700" kern="0" dirty="0" smtClean="0"/>
              <a:t>National Higher Education Benchmarking Institute – National Community College Benchmarking Project (NCCBP), Cost and Productivity Project (NCCCPP), Workforce Training Benchmark Project, Maximizing Resources for Student Success</a:t>
            </a:r>
          </a:p>
          <a:p>
            <a:r>
              <a:rPr lang="en-US" sz="1700" kern="0" dirty="0" smtClean="0"/>
              <a:t>Community College Survey of Student Engagement (CCSSE)</a:t>
            </a:r>
          </a:p>
          <a:p>
            <a:r>
              <a:rPr lang="en-US" sz="1700" kern="0" dirty="0" smtClean="0"/>
              <a:t>Noel-Levitz Student Survey</a:t>
            </a:r>
          </a:p>
          <a:p>
            <a:r>
              <a:rPr lang="en-US" sz="1700" kern="0" dirty="0" smtClean="0"/>
              <a:t>College Directories – College Board (SAT), ACT Institutional Data Questionnaire, Wintergreen Orchard House</a:t>
            </a:r>
          </a:p>
          <a:p>
            <a:r>
              <a:rPr lang="en-US" sz="1700" kern="0" dirty="0" smtClean="0"/>
              <a:t>Common Data Set</a:t>
            </a:r>
            <a:endParaRPr lang="en-US" sz="1700" kern="0" dirty="0"/>
          </a:p>
        </p:txBody>
      </p:sp>
      <p:sp>
        <p:nvSpPr>
          <p:cNvPr id="7" name="TextBox 6"/>
          <p:cNvSpPr txBox="1"/>
          <p:nvPr/>
        </p:nvSpPr>
        <p:spPr>
          <a:xfrm>
            <a:off x="1843455" y="6515100"/>
            <a:ext cx="961035" cy="276999"/>
          </a:xfrm>
          <a:prstGeom prst="rect">
            <a:avLst/>
          </a:prstGeom>
          <a:noFill/>
        </p:spPr>
        <p:txBody>
          <a:bodyPr wrap="square" rtlCol="0">
            <a:spAutoFit/>
          </a:bodyPr>
          <a:lstStyle/>
          <a:p>
            <a:r>
              <a:rPr lang="en-US" sz="1200" dirty="0" smtClean="0"/>
              <a:t>EB-end</a:t>
            </a:r>
          </a:p>
        </p:txBody>
      </p:sp>
    </p:spTree>
    <p:extLst>
      <p:ext uri="{BB962C8B-B14F-4D97-AF65-F5344CB8AC3E}">
        <p14:creationId xmlns:p14="http://schemas.microsoft.com/office/powerpoint/2010/main" val="37922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26080" y="228600"/>
            <a:ext cx="8453120" cy="990600"/>
          </a:xfrm>
        </p:spPr>
        <p:txBody>
          <a:bodyPr/>
          <a:lstStyle/>
          <a:p>
            <a:r>
              <a:rPr lang="en-US" dirty="0" smtClean="0"/>
              <a:t>IPEDS – HISTORY</a:t>
            </a:r>
            <a:endParaRPr lang="en-US" dirty="0"/>
          </a:p>
        </p:txBody>
      </p:sp>
      <p:sp>
        <p:nvSpPr>
          <p:cNvPr id="7" name="Content Placeholder 6"/>
          <p:cNvSpPr>
            <a:spLocks noGrp="1"/>
          </p:cNvSpPr>
          <p:nvPr>
            <p:ph idx="1"/>
          </p:nvPr>
        </p:nvSpPr>
        <p:spPr>
          <a:xfrm>
            <a:off x="3048000" y="1371600"/>
            <a:ext cx="8331200" cy="5158740"/>
          </a:xfrm>
        </p:spPr>
        <p:txBody>
          <a:bodyPr/>
          <a:lstStyle/>
          <a:p>
            <a:r>
              <a:rPr lang="en-US" dirty="0" smtClean="0"/>
              <a:t>The U.S. Department of Education</a:t>
            </a:r>
            <a:br>
              <a:rPr lang="en-US" dirty="0" smtClean="0"/>
            </a:br>
            <a:r>
              <a:rPr lang="en-US" dirty="0" smtClean="0"/>
              <a:t> was established in 1967.</a:t>
            </a:r>
          </a:p>
          <a:p>
            <a:r>
              <a:rPr lang="en-US" dirty="0" smtClean="0"/>
              <a:t>Data collection began in 1869-1870, and included enrollment, degrees conferred, and faculty.</a:t>
            </a:r>
          </a:p>
          <a:p>
            <a:r>
              <a:rPr lang="en-US" dirty="0" smtClean="0"/>
              <a:t>NCES – the National Center for Education Statistics, was established in 1974.</a:t>
            </a:r>
          </a:p>
          <a:p>
            <a:r>
              <a:rPr lang="en-US" dirty="0" smtClean="0"/>
              <a:t>IPEDS – the Integrated Postsecondary Education Data System, was inaugurated in 1985.</a:t>
            </a:r>
          </a:p>
          <a:p>
            <a:r>
              <a:rPr lang="en-US" dirty="0" smtClean="0"/>
              <a:t>IPEDS became a web-based data collection</a:t>
            </a:r>
            <a:br>
              <a:rPr lang="en-US" dirty="0" smtClean="0"/>
            </a:br>
            <a:r>
              <a:rPr lang="en-US" dirty="0" smtClean="0"/>
              <a:t>in 2000-2001.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811" y="311733"/>
            <a:ext cx="2050227" cy="17270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5754" y="6273939"/>
            <a:ext cx="1284339" cy="381000"/>
          </a:xfrm>
          <a:prstGeom prst="rect">
            <a:avLst/>
          </a:prstGeom>
        </p:spPr>
      </p:pic>
      <p:sp>
        <p:nvSpPr>
          <p:cNvPr id="8" name="TextBox 7"/>
          <p:cNvSpPr txBox="1"/>
          <p:nvPr/>
        </p:nvSpPr>
        <p:spPr>
          <a:xfrm>
            <a:off x="2035338" y="6377940"/>
            <a:ext cx="3200400" cy="276999"/>
          </a:xfrm>
          <a:prstGeom prst="rect">
            <a:avLst/>
          </a:prstGeom>
          <a:noFill/>
        </p:spPr>
        <p:txBody>
          <a:bodyPr wrap="square" rtlCol="0">
            <a:spAutoFit/>
          </a:bodyPr>
          <a:lstStyle/>
          <a:p>
            <a:r>
              <a:rPr lang="en-US" sz="1200" b="1" dirty="0" smtClean="0"/>
              <a:t>EB-2</a:t>
            </a:r>
            <a:endParaRPr lang="en-US" sz="1200" b="1" dirty="0"/>
          </a:p>
        </p:txBody>
      </p:sp>
      <p:sp>
        <p:nvSpPr>
          <p:cNvPr id="10" name="Slide Number Placeholder 9"/>
          <p:cNvSpPr>
            <a:spLocks noGrp="1"/>
          </p:cNvSpPr>
          <p:nvPr>
            <p:ph type="sldNum" sz="quarter" idx="12"/>
          </p:nvPr>
        </p:nvSpPr>
        <p:spPr>
          <a:xfrm>
            <a:off x="10668000" y="6324600"/>
            <a:ext cx="711200" cy="381000"/>
          </a:xfrm>
        </p:spPr>
        <p:txBody>
          <a:bodyPr/>
          <a:lstStyle/>
          <a:p>
            <a:fld id="{A4874502-D4F1-4093-971E-62269525832F}" type="slidenum">
              <a:rPr lang="en-US" smtClean="0"/>
              <a:t>7</a:t>
            </a:fld>
            <a:endParaRPr lang="en-US" dirty="0"/>
          </a:p>
        </p:txBody>
      </p:sp>
    </p:spTree>
    <p:extLst>
      <p:ext uri="{BB962C8B-B14F-4D97-AF65-F5344CB8AC3E}">
        <p14:creationId xmlns:p14="http://schemas.microsoft.com/office/powerpoint/2010/main" val="2459347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34640" y="228600"/>
            <a:ext cx="8544560" cy="990600"/>
          </a:xfrm>
        </p:spPr>
        <p:txBody>
          <a:bodyPr/>
          <a:lstStyle/>
          <a:p>
            <a:r>
              <a:rPr lang="en-US" dirty="0" smtClean="0"/>
              <a:t>IPEDS - MANDATES</a:t>
            </a:r>
            <a:endParaRPr lang="en-US" dirty="0"/>
          </a:p>
        </p:txBody>
      </p:sp>
      <p:sp>
        <p:nvSpPr>
          <p:cNvPr id="7" name="Content Placeholder 6"/>
          <p:cNvSpPr>
            <a:spLocks noGrp="1"/>
          </p:cNvSpPr>
          <p:nvPr>
            <p:ph idx="1"/>
          </p:nvPr>
        </p:nvSpPr>
        <p:spPr>
          <a:xfrm>
            <a:off x="2834640" y="1371600"/>
            <a:ext cx="8544560" cy="4800600"/>
          </a:xfrm>
        </p:spPr>
        <p:txBody>
          <a:bodyPr/>
          <a:lstStyle/>
          <a:p>
            <a:r>
              <a:rPr lang="en-US" sz="2200" dirty="0" smtClean="0"/>
              <a:t>IPEDS Data Submission is mandatory for any Title IV participating postsecondary institution.  The Department of Education Office of Federal Student Aid can issue fines to or revoke Title IV eligibility for institutions not complying with requirements.</a:t>
            </a:r>
          </a:p>
          <a:p>
            <a:r>
              <a:rPr lang="en-US" sz="2200" dirty="0" smtClean="0"/>
              <a:t>Some information collected is used to meet Carl D. Perkins Vocational Education Act requirements.</a:t>
            </a:r>
          </a:p>
          <a:p>
            <a:r>
              <a:rPr lang="en-US" sz="2200" dirty="0" smtClean="0"/>
              <a:t>Many data collection items are used for federal “Student Right to Know” requirements.</a:t>
            </a:r>
          </a:p>
          <a:p>
            <a:r>
              <a:rPr lang="en-US" sz="2200" dirty="0" smtClean="0"/>
              <a:t>Many data collection items are used for federal “Consumer Information” requirements.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568" y="97659"/>
            <a:ext cx="1273941" cy="12739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6110" y="6046418"/>
            <a:ext cx="1796792" cy="533020"/>
          </a:xfrm>
          <a:prstGeom prst="rect">
            <a:avLst/>
          </a:prstGeom>
        </p:spPr>
      </p:pic>
      <p:sp>
        <p:nvSpPr>
          <p:cNvPr id="8" name="TextBox 7"/>
          <p:cNvSpPr txBox="1"/>
          <p:nvPr/>
        </p:nvSpPr>
        <p:spPr>
          <a:xfrm>
            <a:off x="2035338" y="6396125"/>
            <a:ext cx="2175155" cy="276999"/>
          </a:xfrm>
          <a:prstGeom prst="rect">
            <a:avLst/>
          </a:prstGeom>
          <a:noFill/>
        </p:spPr>
        <p:txBody>
          <a:bodyPr wrap="square" rtlCol="0">
            <a:spAutoFit/>
          </a:bodyPr>
          <a:lstStyle/>
          <a:p>
            <a:r>
              <a:rPr lang="en-US" sz="1200" b="1" dirty="0" smtClean="0"/>
              <a:t>EB-3</a:t>
            </a:r>
            <a:endParaRPr lang="en-US" sz="1200" b="1" dirty="0"/>
          </a:p>
        </p:txBody>
      </p:sp>
      <p:sp>
        <p:nvSpPr>
          <p:cNvPr id="10" name="Slide Number Placeholder 9"/>
          <p:cNvSpPr>
            <a:spLocks noGrp="1"/>
          </p:cNvSpPr>
          <p:nvPr>
            <p:ph type="sldNum" sz="quarter" idx="12"/>
          </p:nvPr>
        </p:nvSpPr>
        <p:spPr/>
        <p:txBody>
          <a:bodyPr/>
          <a:lstStyle/>
          <a:p>
            <a:fld id="{A4874502-D4F1-4093-971E-62269525832F}" type="slidenum">
              <a:rPr lang="en-US" smtClean="0"/>
              <a:t>8</a:t>
            </a:fld>
            <a:endParaRPr lang="en-US" dirty="0"/>
          </a:p>
        </p:txBody>
      </p:sp>
    </p:spTree>
    <p:extLst>
      <p:ext uri="{BB962C8B-B14F-4D97-AF65-F5344CB8AC3E}">
        <p14:creationId xmlns:p14="http://schemas.microsoft.com/office/powerpoint/2010/main" val="3081672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26080" y="228600"/>
            <a:ext cx="8453120" cy="990600"/>
          </a:xfrm>
        </p:spPr>
        <p:txBody>
          <a:bodyPr/>
          <a:lstStyle/>
          <a:p>
            <a:r>
              <a:rPr lang="en-US" dirty="0" smtClean="0"/>
              <a:t>IPEDS - PURPOSE</a:t>
            </a:r>
            <a:endParaRPr lang="en-US" dirty="0"/>
          </a:p>
        </p:txBody>
      </p:sp>
      <p:sp>
        <p:nvSpPr>
          <p:cNvPr id="7" name="Content Placeholder 6"/>
          <p:cNvSpPr>
            <a:spLocks noGrp="1"/>
          </p:cNvSpPr>
          <p:nvPr>
            <p:ph idx="1"/>
          </p:nvPr>
        </p:nvSpPr>
        <p:spPr/>
        <p:txBody>
          <a:bodyPr>
            <a:normAutofit fontScale="85000" lnSpcReduction="10000"/>
          </a:bodyPr>
          <a:lstStyle/>
          <a:p>
            <a:r>
              <a:rPr lang="en-US" dirty="0" smtClean="0"/>
              <a:t>All Postsecondary Educational Institutions submit like data on common measures – e.g., enrollment, staffing, finance.</a:t>
            </a:r>
          </a:p>
          <a:p>
            <a:r>
              <a:rPr lang="en-US" dirty="0" smtClean="0"/>
              <a:t>Data submission helps institutions meet accountability requirements of federal higher education legislation and funding.</a:t>
            </a:r>
          </a:p>
          <a:p>
            <a:r>
              <a:rPr lang="en-US" dirty="0" smtClean="0"/>
              <a:t>IPEDS data allow for comparisons among institutions on common measures.</a:t>
            </a:r>
          </a:p>
          <a:p>
            <a:r>
              <a:rPr lang="en-US" dirty="0" smtClean="0"/>
              <a:t>Focus:  Enrollment and Outcomes counts by student;  Overall institutional information including staffing, revenues, and expenditures.</a:t>
            </a:r>
            <a:endParaRPr lang="en-US" dirty="0"/>
          </a:p>
          <a:p>
            <a:pPr lvl="2"/>
            <a:r>
              <a:rPr lang="en-US" dirty="0" smtClean="0"/>
              <a:t>Note, key measures such as graduation rate and net price of attendance (a financial aid measure) are based on first-time in any college (FTIAC), full-time, degree-seeking students.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366" y="130779"/>
            <a:ext cx="1286541" cy="12865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532" y="6033552"/>
            <a:ext cx="1749468" cy="518981"/>
          </a:xfrm>
          <a:prstGeom prst="rect">
            <a:avLst/>
          </a:prstGeom>
        </p:spPr>
      </p:pic>
      <p:sp>
        <p:nvSpPr>
          <p:cNvPr id="8" name="TextBox 7"/>
          <p:cNvSpPr txBox="1"/>
          <p:nvPr/>
        </p:nvSpPr>
        <p:spPr>
          <a:xfrm>
            <a:off x="1992808" y="6377939"/>
            <a:ext cx="3200400" cy="276999"/>
          </a:xfrm>
          <a:prstGeom prst="rect">
            <a:avLst/>
          </a:prstGeom>
          <a:noFill/>
        </p:spPr>
        <p:txBody>
          <a:bodyPr wrap="square" rtlCol="0">
            <a:spAutoFit/>
          </a:bodyPr>
          <a:lstStyle/>
          <a:p>
            <a:r>
              <a:rPr lang="en-US" sz="1200" b="1" dirty="0" smtClean="0"/>
              <a:t>EB-4</a:t>
            </a:r>
            <a:endParaRPr lang="en-US" sz="1200" b="1" dirty="0"/>
          </a:p>
        </p:txBody>
      </p:sp>
      <p:sp>
        <p:nvSpPr>
          <p:cNvPr id="10" name="Slide Number Placeholder 9"/>
          <p:cNvSpPr>
            <a:spLocks noGrp="1"/>
          </p:cNvSpPr>
          <p:nvPr>
            <p:ph type="sldNum" sz="quarter" idx="12"/>
          </p:nvPr>
        </p:nvSpPr>
        <p:spPr/>
        <p:txBody>
          <a:bodyPr/>
          <a:lstStyle/>
          <a:p>
            <a:fld id="{A4874502-D4F1-4093-971E-62269525832F}" type="slidenum">
              <a:rPr lang="en-US" smtClean="0"/>
              <a:t>9</a:t>
            </a:fld>
            <a:endParaRPr lang="en-US" dirty="0"/>
          </a:p>
        </p:txBody>
      </p:sp>
    </p:spTree>
    <p:extLst>
      <p:ext uri="{BB962C8B-B14F-4D97-AF65-F5344CB8AC3E}">
        <p14:creationId xmlns:p14="http://schemas.microsoft.com/office/powerpoint/2010/main" val="473920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06207074">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 Design Blue and White</Template>
  <TotalTime>1016</TotalTime>
  <Words>4049</Words>
  <Application>Microsoft Office PowerPoint</Application>
  <PresentationFormat>Widescreen</PresentationFormat>
  <Paragraphs>652</Paragraphs>
  <Slides>66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 Black</vt:lpstr>
      <vt:lpstr>Calibri</vt:lpstr>
      <vt:lpstr>Century Gothic</vt:lpstr>
      <vt:lpstr>Verdana</vt:lpstr>
      <vt:lpstr>Wingdings</vt:lpstr>
      <vt:lpstr>06207074</vt:lpstr>
      <vt:lpstr>PowerPoint Presentation</vt:lpstr>
      <vt:lpstr>State of Michigan Departments  Interacting Directly with  Community Colleges</vt:lpstr>
      <vt:lpstr>State of Michigan Talent &amp; Economic Development (TED) Org Chart</vt:lpstr>
      <vt:lpstr>PowerPoint Presentation</vt:lpstr>
      <vt:lpstr>Overview of Data Collections</vt:lpstr>
      <vt:lpstr>IPEDS and  Perkins</vt:lpstr>
      <vt:lpstr>IPEDS – HISTORY</vt:lpstr>
      <vt:lpstr>IPEDS - MANDATES</vt:lpstr>
      <vt:lpstr>IPEDS - PURPOSE</vt:lpstr>
      <vt:lpstr>IPEDS - ELEMENTS</vt:lpstr>
      <vt:lpstr>IPEDS – Where Data Appear</vt:lpstr>
      <vt:lpstr>IPEDS – Resources</vt:lpstr>
      <vt:lpstr>Perkins Core Indicators - History</vt:lpstr>
      <vt:lpstr>Perkins Core Indicators –  Focus, History of Measures</vt:lpstr>
      <vt:lpstr>Perkins Core Indicators –  Current Measures</vt:lpstr>
      <vt:lpstr>Perkins Core Indicators – Resources</vt:lpstr>
      <vt:lpstr>Activity Classification Structure (ACS) </vt:lpstr>
      <vt:lpstr> ACS – at present</vt:lpstr>
      <vt:lpstr>ACS – at present continued </vt:lpstr>
      <vt:lpstr>ACS Databook and Manual – available at www.michigancc.net</vt:lpstr>
      <vt:lpstr>PowerPoint Presentation</vt:lpstr>
      <vt:lpstr>Activity Classification Structure Update </vt:lpstr>
      <vt:lpstr>PowerPoint Presentation</vt:lpstr>
      <vt:lpstr>PowerPoint Presentation</vt:lpstr>
      <vt:lpstr>STARR and NSC Reports  Using STARR and NSC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eTranscript Service</vt:lpstr>
      <vt:lpstr>PowerPoint Presentation</vt:lpstr>
      <vt:lpstr>Voluntary Framework of Accountability</vt:lpstr>
      <vt:lpstr>VFA - Rationale</vt:lpstr>
      <vt:lpstr>VFA - Initial Concept</vt:lpstr>
      <vt:lpstr>VFA – A Very Brief History</vt:lpstr>
      <vt:lpstr>VFA Collection Methods</vt:lpstr>
      <vt:lpstr>VFA - Data Collected</vt:lpstr>
      <vt:lpstr>VFA - Cohorts</vt:lpstr>
      <vt:lpstr>VFA - Membership</vt:lpstr>
      <vt:lpstr>VFA Long Term Goals</vt:lpstr>
      <vt:lpstr>PowerPoint Presentation</vt:lpstr>
      <vt:lpstr>VFA - Resources</vt:lpstr>
      <vt:lpstr>Gainful Employment Summary</vt:lpstr>
      <vt:lpstr>Gainful Employment - Purpose</vt:lpstr>
      <vt:lpstr>Gainful Employment - History</vt:lpstr>
      <vt:lpstr>Gainful Employment - Current State</vt:lpstr>
      <vt:lpstr>GE - NSLDS User Guide</vt:lpstr>
      <vt:lpstr>Gainful Employment - Reporting</vt:lpstr>
      <vt:lpstr>Gainful Employment - Reporting</vt:lpstr>
      <vt:lpstr>Gainful Employment - Disclosure</vt:lpstr>
      <vt:lpstr>GE - Current Disclosure Template</vt:lpstr>
      <vt:lpstr>GE - Published Disclosure</vt:lpstr>
      <vt:lpstr>Gainful Employment - Resources</vt:lpstr>
      <vt:lpstr>PowerPoint Presentation</vt:lpstr>
      <vt:lpstr>Higher Learning Commission (HLC) North American Indian Tuition Waiver (NAITW) Dual Enrollment Section 209 Update</vt:lpstr>
      <vt:lpstr>Higher Learning Commission</vt:lpstr>
      <vt:lpstr>Higher Learning Commission</vt:lpstr>
      <vt:lpstr>North American Indian Tuition Waiver  </vt:lpstr>
      <vt:lpstr>PowerPoint Presentation</vt:lpstr>
      <vt:lpstr>Dual Enrollment Reporting – Section 209</vt:lpstr>
      <vt:lpstr>PowerPoint Presentation</vt:lpstr>
      <vt:lpstr>Miscellaneous Data Collections &amp; Reporting</vt:lpstr>
    </vt:vector>
  </TitlesOfParts>
  <Company>Kirtland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Learning Commission Annual Data Update – due in early April</dc:title>
  <dc:creator>Employee</dc:creator>
  <cp:lastModifiedBy>Syms, Deirdre</cp:lastModifiedBy>
  <cp:revision>193</cp:revision>
  <cp:lastPrinted>2016-07-25T17:21:16Z</cp:lastPrinted>
  <dcterms:created xsi:type="dcterms:W3CDTF">2016-07-01T14:49:37Z</dcterms:created>
  <dcterms:modified xsi:type="dcterms:W3CDTF">2016-07-29T18:18:17Z</dcterms:modified>
</cp:coreProperties>
</file>